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92.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94.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Lst>
  <p:sldSz cy="5143500" cx="9144000"/>
  <p:notesSz cx="6858000" cy="9144000"/>
  <p:embeddedFontLst>
    <p:embeddedFont>
      <p:font typeface="Roboto"/>
      <p:regular r:id="rId102"/>
      <p:bold r:id="rId103"/>
      <p:italic r:id="rId104"/>
      <p:boldItalic r:id="rId105"/>
    </p:embeddedFont>
    <p:embeddedFont>
      <p:font typeface="Montserrat"/>
      <p:regular r:id="rId106"/>
      <p:bold r:id="rId107"/>
      <p:italic r:id="rId108"/>
      <p:boldItalic r:id="rId109"/>
    </p:embeddedFont>
    <p:embeddedFont>
      <p:font typeface="Lato"/>
      <p:regular r:id="rId110"/>
      <p:bold r:id="rId111"/>
      <p:italic r:id="rId112"/>
      <p:boldItalic r:id="rId113"/>
    </p:embeddedFont>
    <p:embeddedFont>
      <p:font typeface="Average"/>
      <p:regular r:id="rId1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E2628CF-F7CF-4D00-A1ED-0C4575A7A473}">
  <a:tblStyle styleId="{4E2628CF-F7CF-4D00-A1ED-0C4575A7A47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Montserrat-bold.fntdata"/><Relationship Id="rId106" Type="http://schemas.openxmlformats.org/officeDocument/2006/relationships/font" Target="fonts/Montserrat-regular.fntdata"/><Relationship Id="rId105" Type="http://schemas.openxmlformats.org/officeDocument/2006/relationships/font" Target="fonts/Roboto-boldItalic.fntdata"/><Relationship Id="rId104" Type="http://schemas.openxmlformats.org/officeDocument/2006/relationships/font" Target="fonts/Roboto-italic.fntdata"/><Relationship Id="rId109" Type="http://schemas.openxmlformats.org/officeDocument/2006/relationships/font" Target="fonts/Montserrat-boldItalic.fntdata"/><Relationship Id="rId108" Type="http://schemas.openxmlformats.org/officeDocument/2006/relationships/font" Target="fonts/Montserrat-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oboto-bold.fntdata"/><Relationship Id="rId102" Type="http://schemas.openxmlformats.org/officeDocument/2006/relationships/font" Target="fonts/Roboto-regular.fntdata"/><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10" Type="http://schemas.openxmlformats.org/officeDocument/2006/relationships/font" Target="fonts/Lato-regular.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Average-regular.fntdata"/><Relationship Id="rId18" Type="http://schemas.openxmlformats.org/officeDocument/2006/relationships/slide" Target="slides/slide12.xml"/><Relationship Id="rId113" Type="http://schemas.openxmlformats.org/officeDocument/2006/relationships/font" Target="fonts/Lato-boldItalic.fntdata"/><Relationship Id="rId112" Type="http://schemas.openxmlformats.org/officeDocument/2006/relationships/font" Target="fonts/Lato-italic.fntdata"/><Relationship Id="rId111" Type="http://schemas.openxmlformats.org/officeDocument/2006/relationships/font" Target="fonts/Lato-bold.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e1f2484b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e1f2484b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e1f2484bd1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e1f2484bd1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b6f654980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b6f654980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e1f2484bd1_0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e1f2484bd1_0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e1f2484bd1_0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e1f2484bd1_0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e1f2484bd1_0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e1f2484bd1_0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e1f2484bd1_0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e1f2484bd1_0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e1f2484bd1_0_9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e1f2484bd1_0_9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1f2484bd1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1f2484bd1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e1f2484bd1_0_1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e1f2484bd1_0_1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e1f2484bd1_0_10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e1f2484bd1_0_10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e1f2484bd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e1f2484bd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e1f2484bd1_0_13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e1f2484bd1_0_13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e1f2484bd1_0_2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e1f2484bd1_0_24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e1f2484bd1_0_1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e1f2484bd1_0_1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e1f2484bd1_0_23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e1f2484bd1_0_23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e1f2484bd1_0_1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e1f2484bd1_0_1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e1f2484bd1_0_1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e1f2484bd1_0_1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e1f2484bd1_0_16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e1f2484bd1_0_16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ge1f2484bd1_0_1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e1f2484bd1_0_16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e1f2484bd1_0_16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e1f2484bd1_0_16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e1f2484bd1_0_17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e1f2484bd1_0_17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e1f2484bd1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e1f2484bd1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e1f2484bd1_0_1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e1f2484bd1_0_1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e1f2484bd1_0_19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e1f2484bd1_0_19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e1f2484bd1_0_1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e1f2484bd1_0_1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e1f2484bd1_0_2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e1f2484bd1_0_2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e1f2484bd1_0_2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e1f2484bd1_0_2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e1f2484bd1_0_2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e1f2484bd1_0_2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ge1f2484bd1_0_2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1" name="Google Shape;511;ge1f2484bd1_0_2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e1f2484bd1_0_2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e1f2484bd1_0_2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e1f2484bd1_0_2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e1f2484bd1_0_2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e1f2484bd1_0_2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e1f2484bd1_0_2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e1f2484bd1_0_5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e1f2484bd1_0_5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4" name="Shape 554"/>
        <p:cNvGrpSpPr/>
        <p:nvPr/>
      </p:nvGrpSpPr>
      <p:grpSpPr>
        <a:xfrm>
          <a:off x="0" y="0"/>
          <a:ext cx="0" cy="0"/>
          <a:chOff x="0" y="0"/>
          <a:chExt cx="0" cy="0"/>
        </a:xfrm>
      </p:grpSpPr>
      <p:sp>
        <p:nvSpPr>
          <p:cNvPr id="555" name="Google Shape;555;ge1f2484bd1_0_2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6" name="Google Shape;556;ge1f2484bd1_0_2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e1f2484bd1_0_2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e1f2484bd1_0_2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e1f2484bd1_0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e1f2484bd1_0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e1f2484bd1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e1f2484bd1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e1f2484bd1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e1f2484bd1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e1f2484bd1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e1f2484bd1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e1f2484bd1_0_3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e1f2484bd1_0_3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e1f2484bd1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e1f2484bd1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7" name="Shape 757"/>
        <p:cNvGrpSpPr/>
        <p:nvPr/>
      </p:nvGrpSpPr>
      <p:grpSpPr>
        <a:xfrm>
          <a:off x="0" y="0"/>
          <a:ext cx="0" cy="0"/>
          <a:chOff x="0" y="0"/>
          <a:chExt cx="0" cy="0"/>
        </a:xfrm>
      </p:grpSpPr>
      <p:sp>
        <p:nvSpPr>
          <p:cNvPr id="758" name="Google Shape;758;ge209b9a576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9" name="Google Shape;759;ge209b9a576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9" name="Shape 789"/>
        <p:cNvGrpSpPr/>
        <p:nvPr/>
      </p:nvGrpSpPr>
      <p:grpSpPr>
        <a:xfrm>
          <a:off x="0" y="0"/>
          <a:ext cx="0" cy="0"/>
          <a:chOff x="0" y="0"/>
          <a:chExt cx="0" cy="0"/>
        </a:xfrm>
      </p:grpSpPr>
      <p:sp>
        <p:nvSpPr>
          <p:cNvPr id="790" name="Google Shape;790;ge209b9a57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1" name="Google Shape;791;ge209b9a57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1f2484bd1_0_5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1f2484bd1_0_5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e1f2484bd1_0_25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e1f2484bd1_0_25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e2431982d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9" name="Google Shape;839;ge2431982d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e244cc692f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e244cc692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e244cc69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e244cc69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e1f2484bd1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8" name="Google Shape;878;ge1f2484bd1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e263977a0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e263977a0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6" name="Shape 896"/>
        <p:cNvGrpSpPr/>
        <p:nvPr/>
      </p:nvGrpSpPr>
      <p:grpSpPr>
        <a:xfrm>
          <a:off x="0" y="0"/>
          <a:ext cx="0" cy="0"/>
          <a:chOff x="0" y="0"/>
          <a:chExt cx="0" cy="0"/>
        </a:xfrm>
      </p:grpSpPr>
      <p:sp>
        <p:nvSpPr>
          <p:cNvPr id="897" name="Google Shape;897;ge263977a0a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8" name="Google Shape;898;ge263977a0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7" name="Shape 907"/>
        <p:cNvGrpSpPr/>
        <p:nvPr/>
      </p:nvGrpSpPr>
      <p:grpSpPr>
        <a:xfrm>
          <a:off x="0" y="0"/>
          <a:ext cx="0" cy="0"/>
          <a:chOff x="0" y="0"/>
          <a:chExt cx="0" cy="0"/>
        </a:xfrm>
      </p:grpSpPr>
      <p:sp>
        <p:nvSpPr>
          <p:cNvPr id="908" name="Google Shape;908;ge263977a0a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9" name="Google Shape;909;ge263977a0a_0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e263977a0a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e263977a0a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9" name="Shape 929"/>
        <p:cNvGrpSpPr/>
        <p:nvPr/>
      </p:nvGrpSpPr>
      <p:grpSpPr>
        <a:xfrm>
          <a:off x="0" y="0"/>
          <a:ext cx="0" cy="0"/>
          <a:chOff x="0" y="0"/>
          <a:chExt cx="0" cy="0"/>
        </a:xfrm>
      </p:grpSpPr>
      <p:sp>
        <p:nvSpPr>
          <p:cNvPr id="930" name="Google Shape;930;ge263977a0a_0_4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1" name="Google Shape;931;ge263977a0a_0_4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e1f2484bd1_0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e1f2484bd1_0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e263977a0a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e263977a0a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e263977a0a_0_5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e263977a0a_0_5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e263977a0a_0_7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e263977a0a_0_7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e263977a0a_0_8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e263977a0a_0_8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1" name="Shape 981"/>
        <p:cNvGrpSpPr/>
        <p:nvPr/>
      </p:nvGrpSpPr>
      <p:grpSpPr>
        <a:xfrm>
          <a:off x="0" y="0"/>
          <a:ext cx="0" cy="0"/>
          <a:chOff x="0" y="0"/>
          <a:chExt cx="0" cy="0"/>
        </a:xfrm>
      </p:grpSpPr>
      <p:sp>
        <p:nvSpPr>
          <p:cNvPr id="982" name="Google Shape;982;ge1f2484bd1_0_16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3" name="Google Shape;983;ge1f2484bd1_0_16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e1f2484bd1_0_28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e1f2484bd1_0_28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e1f2484bd1_0_2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e1f2484bd1_0_2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e1f2484bd1_0_28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e1f2484bd1_0_28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7" name="Shape 1017"/>
        <p:cNvGrpSpPr/>
        <p:nvPr/>
      </p:nvGrpSpPr>
      <p:grpSpPr>
        <a:xfrm>
          <a:off x="0" y="0"/>
          <a:ext cx="0" cy="0"/>
          <a:chOff x="0" y="0"/>
          <a:chExt cx="0" cy="0"/>
        </a:xfrm>
      </p:grpSpPr>
      <p:sp>
        <p:nvSpPr>
          <p:cNvPr id="1018" name="Google Shape;1018;ge1f2484bd1_0_29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9" name="Google Shape;1019;ge1f2484bd1_0_29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e1f2484bd1_0_3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e1f2484bd1_0_3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e209b9a5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e209b9a5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e1f2484bd1_0_3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e1f2484bd1_0_3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e1f2484bd1_0_3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e1f2484bd1_0_3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1" name="Shape 1061"/>
        <p:cNvGrpSpPr/>
        <p:nvPr/>
      </p:nvGrpSpPr>
      <p:grpSpPr>
        <a:xfrm>
          <a:off x="0" y="0"/>
          <a:ext cx="0" cy="0"/>
          <a:chOff x="0" y="0"/>
          <a:chExt cx="0" cy="0"/>
        </a:xfrm>
      </p:grpSpPr>
      <p:sp>
        <p:nvSpPr>
          <p:cNvPr id="1062" name="Google Shape;1062;ge1f2484bd1_0_3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3" name="Google Shape;1063;ge1f2484bd1_0_3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2" name="Shape 1072"/>
        <p:cNvGrpSpPr/>
        <p:nvPr/>
      </p:nvGrpSpPr>
      <p:grpSpPr>
        <a:xfrm>
          <a:off x="0" y="0"/>
          <a:ext cx="0" cy="0"/>
          <a:chOff x="0" y="0"/>
          <a:chExt cx="0" cy="0"/>
        </a:xfrm>
      </p:grpSpPr>
      <p:sp>
        <p:nvSpPr>
          <p:cNvPr id="1073" name="Google Shape;1073;ge1f2484bd1_0_3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4" name="Google Shape;1074;ge1f2484bd1_0_3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5" name="Shape 1085"/>
        <p:cNvGrpSpPr/>
        <p:nvPr/>
      </p:nvGrpSpPr>
      <p:grpSpPr>
        <a:xfrm>
          <a:off x="0" y="0"/>
          <a:ext cx="0" cy="0"/>
          <a:chOff x="0" y="0"/>
          <a:chExt cx="0" cy="0"/>
        </a:xfrm>
      </p:grpSpPr>
      <p:sp>
        <p:nvSpPr>
          <p:cNvPr id="1086" name="Google Shape;1086;ge1f2484bd1_0_32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7" name="Google Shape;1087;ge1f2484bd1_0_32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e1f2484bd1_0_34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e1f2484bd1_0_34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6" name="Shape 1106"/>
        <p:cNvGrpSpPr/>
        <p:nvPr/>
      </p:nvGrpSpPr>
      <p:grpSpPr>
        <a:xfrm>
          <a:off x="0" y="0"/>
          <a:ext cx="0" cy="0"/>
          <a:chOff x="0" y="0"/>
          <a:chExt cx="0" cy="0"/>
        </a:xfrm>
      </p:grpSpPr>
      <p:sp>
        <p:nvSpPr>
          <p:cNvPr id="1107" name="Google Shape;1107;ge1f2484bd1_0_3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8" name="Google Shape;1108;ge1f2484bd1_0_3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e1f2484bd1_0_34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6" name="Google Shape;1116;ge1f2484bd1_0_34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e1f2484bd1_0_34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e1f2484bd1_0_34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e1f2484bd1_0_3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e1f2484bd1_0_3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263977a0a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263977a0a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e1f2484bd1_0_3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e1f2484bd1_0_34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6" name="Shape 1146"/>
        <p:cNvGrpSpPr/>
        <p:nvPr/>
      </p:nvGrpSpPr>
      <p:grpSpPr>
        <a:xfrm>
          <a:off x="0" y="0"/>
          <a:ext cx="0" cy="0"/>
          <a:chOff x="0" y="0"/>
          <a:chExt cx="0" cy="0"/>
        </a:xfrm>
      </p:grpSpPr>
      <p:sp>
        <p:nvSpPr>
          <p:cNvPr id="1147" name="Google Shape;1147;ge1f2484bd1_0_3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8" name="Google Shape;1148;ge1f2484bd1_0_3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4" name="Shape 1154"/>
        <p:cNvGrpSpPr/>
        <p:nvPr/>
      </p:nvGrpSpPr>
      <p:grpSpPr>
        <a:xfrm>
          <a:off x="0" y="0"/>
          <a:ext cx="0" cy="0"/>
          <a:chOff x="0" y="0"/>
          <a:chExt cx="0" cy="0"/>
        </a:xfrm>
      </p:grpSpPr>
      <p:sp>
        <p:nvSpPr>
          <p:cNvPr id="1155" name="Google Shape;1155;ge1f2484bd1_0_3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6" name="Google Shape;1156;ge1f2484bd1_0_34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8" name="Shape 1168"/>
        <p:cNvGrpSpPr/>
        <p:nvPr/>
      </p:nvGrpSpPr>
      <p:grpSpPr>
        <a:xfrm>
          <a:off x="0" y="0"/>
          <a:ext cx="0" cy="0"/>
          <a:chOff x="0" y="0"/>
          <a:chExt cx="0" cy="0"/>
        </a:xfrm>
      </p:grpSpPr>
      <p:sp>
        <p:nvSpPr>
          <p:cNvPr id="1169" name="Google Shape;1169;ge1f2484bd1_0_3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0" name="Google Shape;1170;ge1f2484bd1_0_3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e1f2484bd1_0_35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e1f2484bd1_0_35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4" name="Shape 1184"/>
        <p:cNvGrpSpPr/>
        <p:nvPr/>
      </p:nvGrpSpPr>
      <p:grpSpPr>
        <a:xfrm>
          <a:off x="0" y="0"/>
          <a:ext cx="0" cy="0"/>
          <a:chOff x="0" y="0"/>
          <a:chExt cx="0" cy="0"/>
        </a:xfrm>
      </p:grpSpPr>
      <p:sp>
        <p:nvSpPr>
          <p:cNvPr id="1185" name="Google Shape;1185;ge1f2484bd1_0_35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e1f2484bd1_0_35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e1f2484bd1_0_35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e1f2484bd1_0_35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e1f2484bd1_0_35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e1f2484bd1_0_35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0" name="Shape 1210"/>
        <p:cNvGrpSpPr/>
        <p:nvPr/>
      </p:nvGrpSpPr>
      <p:grpSpPr>
        <a:xfrm>
          <a:off x="0" y="0"/>
          <a:ext cx="0" cy="0"/>
          <a:chOff x="0" y="0"/>
          <a:chExt cx="0" cy="0"/>
        </a:xfrm>
      </p:grpSpPr>
      <p:sp>
        <p:nvSpPr>
          <p:cNvPr id="1211" name="Google Shape;1211;ge1f2484bd1_0_353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12" name="Google Shape;1212;ge1f2484bd1_0_35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e417816ac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e417816a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b6f654980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b6f654980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e417816ac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e417816ac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2" name="Shape 1242"/>
        <p:cNvGrpSpPr/>
        <p:nvPr/>
      </p:nvGrpSpPr>
      <p:grpSpPr>
        <a:xfrm>
          <a:off x="0" y="0"/>
          <a:ext cx="0" cy="0"/>
          <a:chOff x="0" y="0"/>
          <a:chExt cx="0" cy="0"/>
        </a:xfrm>
      </p:grpSpPr>
      <p:sp>
        <p:nvSpPr>
          <p:cNvPr id="1243" name="Google Shape;1243;ge417816ac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4" name="Google Shape;1244;ge417816ac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8" name="Shape 1248"/>
        <p:cNvGrpSpPr/>
        <p:nvPr/>
      </p:nvGrpSpPr>
      <p:grpSpPr>
        <a:xfrm>
          <a:off x="0" y="0"/>
          <a:ext cx="0" cy="0"/>
          <a:chOff x="0" y="0"/>
          <a:chExt cx="0" cy="0"/>
        </a:xfrm>
      </p:grpSpPr>
      <p:sp>
        <p:nvSpPr>
          <p:cNvPr id="1249" name="Google Shape;1249;ge417816ac4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e417816ac4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4" name="Shape 1254"/>
        <p:cNvGrpSpPr/>
        <p:nvPr/>
      </p:nvGrpSpPr>
      <p:grpSpPr>
        <a:xfrm>
          <a:off x="0" y="0"/>
          <a:ext cx="0" cy="0"/>
          <a:chOff x="0" y="0"/>
          <a:chExt cx="0" cy="0"/>
        </a:xfrm>
      </p:grpSpPr>
      <p:sp>
        <p:nvSpPr>
          <p:cNvPr id="1255" name="Google Shape;1255;ge417816ac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6" name="Google Shape;1256;ge417816ac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0" name="Shape 1260"/>
        <p:cNvGrpSpPr/>
        <p:nvPr/>
      </p:nvGrpSpPr>
      <p:grpSpPr>
        <a:xfrm>
          <a:off x="0" y="0"/>
          <a:ext cx="0" cy="0"/>
          <a:chOff x="0" y="0"/>
          <a:chExt cx="0" cy="0"/>
        </a:xfrm>
      </p:grpSpPr>
      <p:sp>
        <p:nvSpPr>
          <p:cNvPr id="1261" name="Google Shape;1261;ge417816ac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2" name="Google Shape;1262;ge417816ac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e417816ac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e417816ac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spTree>
      <p:nvGrpSpPr>
        <p:cNvPr id="50" name="Shape 50"/>
        <p:cNvGrpSpPr/>
        <p:nvPr/>
      </p:nvGrpSpPr>
      <p:grpSpPr>
        <a:xfrm>
          <a:off x="0" y="0"/>
          <a:ext cx="0" cy="0"/>
          <a:chOff x="0" y="0"/>
          <a:chExt cx="0" cy="0"/>
        </a:xfrm>
      </p:grpSpPr>
      <p:grpSp>
        <p:nvGrpSpPr>
          <p:cNvPr id="51" name="Google Shape;51;p13"/>
          <p:cNvGrpSpPr/>
          <p:nvPr/>
        </p:nvGrpSpPr>
        <p:grpSpPr>
          <a:xfrm>
            <a:off x="4406400" y="0"/>
            <a:ext cx="4737600" cy="5143065"/>
            <a:chOff x="4406400" y="0"/>
            <a:chExt cx="4737600" cy="5143065"/>
          </a:xfrm>
        </p:grpSpPr>
        <p:sp>
          <p:nvSpPr>
            <p:cNvPr id="52" name="Google Shape;52;p1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 name="Google Shape;70;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
        <p:nvSpPr>
          <p:cNvPr id="71" name="Google Shape;71;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72" name="Shape 72"/>
        <p:cNvGrpSpPr/>
        <p:nvPr/>
      </p:nvGrpSpPr>
      <p:grpSpPr>
        <a:xfrm>
          <a:off x="0" y="0"/>
          <a:ext cx="0" cy="0"/>
          <a:chOff x="0" y="0"/>
          <a:chExt cx="0" cy="0"/>
        </a:xfrm>
      </p:grpSpPr>
      <p:sp>
        <p:nvSpPr>
          <p:cNvPr id="73" name="Google Shape;73;p14"/>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4" name="Google Shape;74;p14"/>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4"/>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76" name="Google Shape;7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0" name="Google Shape;80;p14"/>
          <p:cNvGrpSpPr/>
          <p:nvPr/>
        </p:nvGrpSpPr>
        <p:grpSpPr>
          <a:xfrm>
            <a:off x="0" y="381001"/>
            <a:ext cx="1037850" cy="1016287"/>
            <a:chOff x="0" y="381001"/>
            <a:chExt cx="1037850" cy="1016287"/>
          </a:xfrm>
        </p:grpSpPr>
        <p:sp>
          <p:nvSpPr>
            <p:cNvPr id="81" name="Google Shape;81;p1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 name="Google Shape;83;p14"/>
          <p:cNvSpPr txBox="1"/>
          <p:nvPr>
            <p:ph idx="2" type="title"/>
          </p:nvPr>
        </p:nvSpPr>
        <p:spPr>
          <a:xfrm>
            <a:off x="1297500" y="459490"/>
            <a:ext cx="3005700" cy="510900"/>
          </a:xfrm>
          <a:prstGeom prst="rect">
            <a:avLst/>
          </a:prstGeom>
        </p:spPr>
        <p:txBody>
          <a:bodyPr anchorCtr="0" anchor="t"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4" name="Google Shape;8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7.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9.png"/><Relationship Id="rId5"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8.jp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7.png"/><Relationship Id="rId4" Type="http://schemas.openxmlformats.org/officeDocument/2006/relationships/image" Target="../media/image23.png"/><Relationship Id="rId5" Type="http://schemas.openxmlformats.org/officeDocument/2006/relationships/hyperlink" Target="https://covariants.org/per-country" TargetMode="External"/><Relationship Id="rId6" Type="http://schemas.openxmlformats.org/officeDocument/2006/relationships/hyperlink" Target="https://covariants.org/per-variant"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7.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hyperlink" Target="https://www.ncbi.nlm.nih.gov/pmc/articles/PMC6563668/" TargetMode="External"/><Relationship Id="rId4" Type="http://schemas.openxmlformats.org/officeDocument/2006/relationships/image" Target="../media/image7.png"/><Relationship Id="rId5"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7.png"/><Relationship Id="rId4" Type="http://schemas.openxmlformats.org/officeDocument/2006/relationships/image" Target="../media/image13.png"/><Relationship Id="rId5"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7.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8.jp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7.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7.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7.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7.png"/><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7.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7.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7.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8.jpg"/><Relationship Id="rId4" Type="http://schemas.openxmlformats.org/officeDocument/2006/relationships/image" Target="../media/image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 Id="rId3" Type="http://schemas.openxmlformats.org/officeDocument/2006/relationships/image" Target="../media/image7.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 Id="rId3" Type="http://schemas.openxmlformats.org/officeDocument/2006/relationships/image" Target="../media/image7.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 Id="rId3" Type="http://schemas.openxmlformats.org/officeDocument/2006/relationships/image" Target="../media/image7.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 Id="rId3" Type="http://schemas.openxmlformats.org/officeDocument/2006/relationships/image" Target="../media/image7.png"/><Relationship Id="rId4" Type="http://schemas.openxmlformats.org/officeDocument/2006/relationships/image" Target="../media/image30.png"/><Relationship Id="rId5"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 Id="rId3" Type="http://schemas.openxmlformats.org/officeDocument/2006/relationships/image" Target="../media/image7.png"/><Relationship Id="rId4" Type="http://schemas.openxmlformats.org/officeDocument/2006/relationships/image" Target="../media/image1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7.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8.xml"/><Relationship Id="rId3" Type="http://schemas.openxmlformats.org/officeDocument/2006/relationships/image" Target="../media/image7.png"/><Relationship Id="rId4" Type="http://schemas.openxmlformats.org/officeDocument/2006/relationships/image" Target="../media/image38.png"/><Relationship Id="rId5" Type="http://schemas.openxmlformats.org/officeDocument/2006/relationships/image" Target="../media/image31.png"/><Relationship Id="rId6"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image" Target="../media/image7.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7.png"/><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 Id="rId3" Type="http://schemas.openxmlformats.org/officeDocument/2006/relationships/image" Target="../media/image7.png"/><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 Id="rId3" Type="http://schemas.openxmlformats.org/officeDocument/2006/relationships/image" Target="../media/image7.png"/><Relationship Id="rId4"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33.png"/><Relationship Id="rId6" Type="http://schemas.openxmlformats.org/officeDocument/2006/relationships/image" Target="../media/image37.png"/><Relationship Id="rId7" Type="http://schemas.openxmlformats.org/officeDocument/2006/relationships/image" Target="../media/image36.png"/><Relationship Id="rId8"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7.png"/><Relationship Id="rId4" Type="http://schemas.openxmlformats.org/officeDocument/2006/relationships/image" Target="../media/image14.png"/><Relationship Id="rId9" Type="http://schemas.openxmlformats.org/officeDocument/2006/relationships/image" Target="../media/image46.png"/><Relationship Id="rId5" Type="http://schemas.openxmlformats.org/officeDocument/2006/relationships/image" Target="../media/image33.png"/><Relationship Id="rId6" Type="http://schemas.openxmlformats.org/officeDocument/2006/relationships/image" Target="../media/image37.png"/><Relationship Id="rId7" Type="http://schemas.openxmlformats.org/officeDocument/2006/relationships/image" Target="../media/image36.png"/><Relationship Id="rId8"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33.png"/><Relationship Id="rId6" Type="http://schemas.openxmlformats.org/officeDocument/2006/relationships/image" Target="../media/image37.png"/><Relationship Id="rId7" Type="http://schemas.openxmlformats.org/officeDocument/2006/relationships/image" Target="../media/image36.png"/><Relationship Id="rId8"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33.png"/><Relationship Id="rId6" Type="http://schemas.openxmlformats.org/officeDocument/2006/relationships/image" Target="../media/image37.png"/><Relationship Id="rId7" Type="http://schemas.openxmlformats.org/officeDocument/2006/relationships/image" Target="../media/image36.png"/><Relationship Id="rId8" Type="http://schemas.openxmlformats.org/officeDocument/2006/relationships/image" Target="../media/image2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33.png"/><Relationship Id="rId6" Type="http://schemas.openxmlformats.org/officeDocument/2006/relationships/image" Target="../media/image37.png"/><Relationship Id="rId7" Type="http://schemas.openxmlformats.org/officeDocument/2006/relationships/image" Target="../media/image36.png"/><Relationship Id="rId8" Type="http://schemas.openxmlformats.org/officeDocument/2006/relationships/image" Target="../media/image2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33.png"/><Relationship Id="rId6" Type="http://schemas.openxmlformats.org/officeDocument/2006/relationships/image" Target="../media/image37.png"/><Relationship Id="rId7" Type="http://schemas.openxmlformats.org/officeDocument/2006/relationships/image" Target="../media/image36.png"/><Relationship Id="rId8"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33.png"/><Relationship Id="rId6" Type="http://schemas.openxmlformats.org/officeDocument/2006/relationships/image" Target="../media/image37.png"/><Relationship Id="rId7" Type="http://schemas.openxmlformats.org/officeDocument/2006/relationships/image" Target="../media/image36.png"/><Relationship Id="rId8" Type="http://schemas.openxmlformats.org/officeDocument/2006/relationships/image" Target="../media/image2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8.jpg"/><Relationship Id="rId4" Type="http://schemas.openxmlformats.org/officeDocument/2006/relationships/image" Target="../media/image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 Id="rId3" Type="http://schemas.openxmlformats.org/officeDocument/2006/relationships/image" Target="../media/image8.jpg"/><Relationship Id="rId4" Type="http://schemas.openxmlformats.org/officeDocument/2006/relationships/image" Target="../media/image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8.jpg"/><Relationship Id="rId4" Type="http://schemas.openxmlformats.org/officeDocument/2006/relationships/image" Target="../media/image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7.png"/><Relationship Id="rId4" Type="http://schemas.openxmlformats.org/officeDocument/2006/relationships/image" Target="../media/image4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7.png"/><Relationship Id="rId4" Type="http://schemas.openxmlformats.org/officeDocument/2006/relationships/image" Target="../media/image43.png"/><Relationship Id="rId5"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7.png"/><Relationship Id="rId4" Type="http://schemas.openxmlformats.org/officeDocument/2006/relationships/image" Target="../media/image4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7.png"/><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7.png"/><Relationship Id="rId4" Type="http://schemas.openxmlformats.org/officeDocument/2006/relationships/image" Target="../media/image5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7.png"/><Relationship Id="rId4" Type="http://schemas.openxmlformats.org/officeDocument/2006/relationships/image" Target="../media/image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7.png"/><Relationship Id="rId4" Type="http://schemas.openxmlformats.org/officeDocument/2006/relationships/image" Target="../media/image4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7.png"/><Relationship Id="rId4" Type="http://schemas.openxmlformats.org/officeDocument/2006/relationships/image" Target="../media/image6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7.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7.png"/><Relationship Id="rId4" Type="http://schemas.openxmlformats.org/officeDocument/2006/relationships/image" Target="../media/image5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 Id="rId3" Type="http://schemas.openxmlformats.org/officeDocument/2006/relationships/hyperlink" Target="http://webppl.org/" TargetMode="External"/><Relationship Id="rId4" Type="http://schemas.openxmlformats.org/officeDocument/2006/relationships/hyperlink" Target="http://webppl.org/" TargetMode="External"/><Relationship Id="rId5" Type="http://schemas.openxmlformats.org/officeDocument/2006/relationships/image" Target="../media/image7.png"/><Relationship Id="rId6" Type="http://schemas.openxmlformats.org/officeDocument/2006/relationships/image" Target="../media/image13.png"/><Relationship Id="rId7" Type="http://schemas.openxmlformats.org/officeDocument/2006/relationships/image" Target="../media/image1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image" Target="../media/image7.png"/><Relationship Id="rId4" Type="http://schemas.openxmlformats.org/officeDocument/2006/relationships/image" Target="../media/image6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image" Target="../media/image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hyperlink" Target="https://docs.google.com/document/d/1d7mOUVuUl0aJ2wCLDgi7A5LCItF4zBsVuNBSV3QC21s/edit?usp=sharing" TargetMode="External"/><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hyperlink" Target="https://covariants.org/per-variant" TargetMode="External"/><Relationship Id="rId4" Type="http://schemas.openxmlformats.org/officeDocument/2006/relationships/image" Target="../media/image7.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image" Target="../media/image7.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image" Target="../media/image7.png"/><Relationship Id="rId4" Type="http://schemas.openxmlformats.org/officeDocument/2006/relationships/hyperlink" Target="https://docs.google.com/document/d/1qKhSb2cN9lUc8lrxx87CqNTcPy9NMvzGG3rZtiJJFlg/edit?usp=shar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7.png"/><Relationship Id="rId4" Type="http://schemas.openxmlformats.org/officeDocument/2006/relationships/image" Target="../media/image7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7.png"/><Relationship Id="rId4" Type="http://schemas.openxmlformats.org/officeDocument/2006/relationships/image" Target="../media/image7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2.xml"/><Relationship Id="rId3" Type="http://schemas.openxmlformats.org/officeDocument/2006/relationships/image" Target="../media/image7.png"/><Relationship Id="rId4" Type="http://schemas.openxmlformats.org/officeDocument/2006/relationships/image" Target="../media/image7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3.xml"/><Relationship Id="rId3" Type="http://schemas.openxmlformats.org/officeDocument/2006/relationships/hyperlink" Target="https://docs.google.com/document/d/1d7mOUVuUl0aJ2wCLDgi7A5LCItF4zBsVuNBSV3QC21s/edit#" TargetMode="External"/><Relationship Id="rId4" Type="http://schemas.openxmlformats.org/officeDocument/2006/relationships/image" Target="../media/image7.png"/><Relationship Id="rId5" Type="http://schemas.openxmlformats.org/officeDocument/2006/relationships/image" Target="../media/image62.png"/><Relationship Id="rId6" Type="http://schemas.openxmlformats.org/officeDocument/2006/relationships/image" Target="../media/image56.png"/><Relationship Id="rId7" Type="http://schemas.openxmlformats.org/officeDocument/2006/relationships/image" Target="../media/image58.png"/><Relationship Id="rId8" Type="http://schemas.openxmlformats.org/officeDocument/2006/relationships/image" Target="../media/image6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 Id="rId3" Type="http://schemas.openxmlformats.org/officeDocument/2006/relationships/image" Target="../media/image7.png"/><Relationship Id="rId4" Type="http://schemas.openxmlformats.org/officeDocument/2006/relationships/image" Target="../media/image64.png"/><Relationship Id="rId5" Type="http://schemas.openxmlformats.org/officeDocument/2006/relationships/image" Target="../media/image73.png"/><Relationship Id="rId6" Type="http://schemas.openxmlformats.org/officeDocument/2006/relationships/image" Target="../media/image5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5.xml"/><Relationship Id="rId3" Type="http://schemas.openxmlformats.org/officeDocument/2006/relationships/image" Target="../media/image5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6.xml"/><Relationship Id="rId3" Type="http://schemas.openxmlformats.org/officeDocument/2006/relationships/image" Target="../media/image5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7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 Id="rId3" Type="http://schemas.openxmlformats.org/officeDocument/2006/relationships/image" Target="../media/image61.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png"/><Relationship Id="rId5" Type="http://schemas.openxmlformats.org/officeDocument/2006/relationships/image" Target="../media/image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0.xml"/><Relationship Id="rId3" Type="http://schemas.openxmlformats.org/officeDocument/2006/relationships/image" Target="../media/image66.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1.xml"/><Relationship Id="rId3" Type="http://schemas.openxmlformats.org/officeDocument/2006/relationships/image" Target="../media/image6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 Id="rId3" Type="http://schemas.openxmlformats.org/officeDocument/2006/relationships/image" Target="../media/image8.jpg"/><Relationship Id="rId4" Type="http://schemas.openxmlformats.org/officeDocument/2006/relationships/image" Target="../media/image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3.xml"/><Relationship Id="rId3" Type="http://schemas.openxmlformats.org/officeDocument/2006/relationships/image" Target="../media/image6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4.xml"/><Relationship Id="rId3" Type="http://schemas.openxmlformats.org/officeDocument/2006/relationships/image" Target="../media/image8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5.xml"/><Relationship Id="rId3" Type="http://schemas.openxmlformats.org/officeDocument/2006/relationships/image" Target="../media/image67.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6.xml"/><Relationship Id="rId3" Type="http://schemas.openxmlformats.org/officeDocument/2006/relationships/image" Target="../media/image82.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77.png"/><Relationship Id="rId4" Type="http://schemas.openxmlformats.org/officeDocument/2006/relationships/image" Target="../media/image75.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77.png"/><Relationship Id="rId4" Type="http://schemas.openxmlformats.org/officeDocument/2006/relationships/image" Target="../media/image85.png"/><Relationship Id="rId5" Type="http://schemas.openxmlformats.org/officeDocument/2006/relationships/image" Target="../media/image71.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88.jpg"/><Relationship Id="rId4" Type="http://schemas.openxmlformats.org/officeDocument/2006/relationships/image" Target="../media/image7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 Id="rId3" Type="http://schemas.openxmlformats.org/officeDocument/2006/relationships/image" Target="../media/image7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8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8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8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8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 Id="rId3" Type="http://schemas.openxmlformats.org/officeDocument/2006/relationships/image" Target="../media/image8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5"/>
          <p:cNvSpPr txBox="1"/>
          <p:nvPr>
            <p:ph type="ctrTitle"/>
          </p:nvPr>
        </p:nvSpPr>
        <p:spPr>
          <a:xfrm>
            <a:off x="2573950" y="860250"/>
            <a:ext cx="5058000" cy="17115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tr" sz="2400"/>
              <a:t>A Probabilistic Assessment of SARS-CoV-2 Host Interactions </a:t>
            </a:r>
            <a:endParaRPr sz="2400"/>
          </a:p>
          <a:p>
            <a:pPr indent="0" lvl="0" marL="0" rtl="0" algn="ctr">
              <a:spcBef>
                <a:spcPts val="0"/>
              </a:spcBef>
              <a:spcAft>
                <a:spcPts val="0"/>
              </a:spcAft>
              <a:buNone/>
            </a:pPr>
            <a:r>
              <a:rPr lang="tr" sz="2400"/>
              <a:t>in the Context of Meta-Community and Urban Ecology</a:t>
            </a:r>
            <a:endParaRPr sz="2400"/>
          </a:p>
        </p:txBody>
      </p:sp>
      <p:sp>
        <p:nvSpPr>
          <p:cNvPr id="90" name="Google Shape;90;p15"/>
          <p:cNvSpPr txBox="1"/>
          <p:nvPr>
            <p:ph idx="1" type="subTitle"/>
          </p:nvPr>
        </p:nvSpPr>
        <p:spPr>
          <a:xfrm>
            <a:off x="3594600" y="2958075"/>
            <a:ext cx="4743600" cy="563400"/>
          </a:xfrm>
          <a:prstGeom prst="rect">
            <a:avLst/>
          </a:prstGeom>
        </p:spPr>
        <p:txBody>
          <a:bodyPr anchorCtr="0" anchor="t" bIns="91425" lIns="91425" spcFirstLastPara="1" rIns="91425" wrap="square" tIns="91425">
            <a:noAutofit/>
          </a:bodyPr>
          <a:lstStyle/>
          <a:p>
            <a:pPr indent="0" lvl="0" marL="0" rtl="0" algn="r">
              <a:lnSpc>
                <a:spcPct val="80000"/>
              </a:lnSpc>
              <a:spcBef>
                <a:spcPts val="0"/>
              </a:spcBef>
              <a:spcAft>
                <a:spcPts val="0"/>
              </a:spcAft>
              <a:buSzPts val="275"/>
              <a:buNone/>
            </a:pPr>
            <a:r>
              <a:rPr lang="tr" sz="1500"/>
              <a:t>Leman Nur Nehri</a:t>
            </a:r>
            <a:endParaRPr sz="1500"/>
          </a:p>
          <a:p>
            <a:pPr indent="0" lvl="0" marL="0" rtl="0" algn="r">
              <a:lnSpc>
                <a:spcPct val="80000"/>
              </a:lnSpc>
              <a:spcBef>
                <a:spcPts val="1600"/>
              </a:spcBef>
              <a:spcAft>
                <a:spcPts val="0"/>
              </a:spcAft>
              <a:buSzPts val="275"/>
              <a:buNone/>
            </a:pPr>
            <a:r>
              <a:rPr lang="tr" sz="1500"/>
              <a:t>METU Biological Sciences </a:t>
            </a:r>
            <a:endParaRPr sz="1500"/>
          </a:p>
          <a:p>
            <a:pPr indent="0" lvl="0" marL="0" rtl="0" algn="r">
              <a:lnSpc>
                <a:spcPct val="80000"/>
              </a:lnSpc>
              <a:spcBef>
                <a:spcPts val="1600"/>
              </a:spcBef>
              <a:spcAft>
                <a:spcPts val="0"/>
              </a:spcAft>
              <a:buSzPts val="275"/>
              <a:buNone/>
            </a:pPr>
            <a:r>
              <a:rPr lang="tr" sz="1500"/>
              <a:t>M Sci Student</a:t>
            </a:r>
            <a:endParaRPr sz="1500"/>
          </a:p>
          <a:p>
            <a:pPr indent="0" lvl="0" marL="0" rtl="0" algn="r">
              <a:lnSpc>
                <a:spcPct val="80000"/>
              </a:lnSpc>
              <a:spcBef>
                <a:spcPts val="1600"/>
              </a:spcBef>
              <a:spcAft>
                <a:spcPts val="0"/>
              </a:spcAft>
              <a:buSzPts val="275"/>
              <a:buNone/>
            </a:pPr>
            <a:r>
              <a:rPr lang="tr" sz="1500"/>
              <a:t>Thesis Defence</a:t>
            </a:r>
            <a:endParaRPr sz="1500"/>
          </a:p>
          <a:p>
            <a:pPr indent="0" lvl="0" marL="0" rtl="0" algn="r">
              <a:lnSpc>
                <a:spcPct val="80000"/>
              </a:lnSpc>
              <a:spcBef>
                <a:spcPts val="1600"/>
              </a:spcBef>
              <a:spcAft>
                <a:spcPts val="1600"/>
              </a:spcAft>
              <a:buSzPts val="275"/>
              <a:buNone/>
            </a:pPr>
            <a:r>
              <a:rPr lang="tr" sz="1500"/>
              <a:t>29.06.2021</a:t>
            </a:r>
            <a:endParaRPr sz="1500"/>
          </a:p>
        </p:txBody>
      </p:sp>
      <p:pic>
        <p:nvPicPr>
          <p:cNvPr id="91" name="Google Shape;91;p15"/>
          <p:cNvPicPr preferRelativeResize="0"/>
          <p:nvPr/>
        </p:nvPicPr>
        <p:blipFill>
          <a:blip r:embed="rId3">
            <a:alphaModFix/>
          </a:blip>
          <a:stretch>
            <a:fillRect/>
          </a:stretch>
        </p:blipFill>
        <p:spPr>
          <a:xfrm rot="2700000">
            <a:off x="-2514946" y="1863921"/>
            <a:ext cx="7561118" cy="3977983"/>
          </a:xfrm>
          <a:prstGeom prst="rect">
            <a:avLst/>
          </a:prstGeom>
          <a:noFill/>
          <a:ln>
            <a:noFill/>
          </a:ln>
        </p:spPr>
      </p:pic>
      <p:pic>
        <p:nvPicPr>
          <p:cNvPr id="92" name="Google Shape;92;p15"/>
          <p:cNvPicPr preferRelativeResize="0"/>
          <p:nvPr/>
        </p:nvPicPr>
        <p:blipFill>
          <a:blip r:embed="rId3">
            <a:alphaModFix/>
          </a:blip>
          <a:stretch>
            <a:fillRect/>
          </a:stretch>
        </p:blipFill>
        <p:spPr>
          <a:xfrm rot="2699998">
            <a:off x="6368746" y="-1517800"/>
            <a:ext cx="6505009" cy="342235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4"/>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Introduction:</a:t>
            </a:r>
            <a:endParaRPr/>
          </a:p>
          <a:p>
            <a:pPr indent="0" lvl="0" marL="0" rtl="0" algn="l">
              <a:spcBef>
                <a:spcPts val="0"/>
              </a:spcBef>
              <a:spcAft>
                <a:spcPts val="0"/>
              </a:spcAft>
              <a:buNone/>
            </a:pPr>
            <a:r>
              <a:rPr lang="tr"/>
              <a:t>Theoretical Background</a:t>
            </a:r>
            <a:endParaRPr sz="1000"/>
          </a:p>
        </p:txBody>
      </p:sp>
      <p:pic>
        <p:nvPicPr>
          <p:cNvPr id="200" name="Google Shape;200;p24"/>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201" name="Google Shape;201;p24"/>
          <p:cNvSpPr txBox="1"/>
          <p:nvPr/>
        </p:nvSpPr>
        <p:spPr>
          <a:xfrm>
            <a:off x="2645400" y="4381488"/>
            <a:ext cx="45369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solidFill>
                  <a:srgbClr val="000000"/>
                </a:solidFill>
              </a:rPr>
              <a:t>Figure </a:t>
            </a:r>
            <a:r>
              <a:rPr lang="tr" sz="1100"/>
              <a:t>6</a:t>
            </a:r>
            <a:r>
              <a:rPr lang="tr" sz="1100">
                <a:solidFill>
                  <a:srgbClr val="000000"/>
                </a:solidFill>
              </a:rPr>
              <a:t>.  Microbio</a:t>
            </a:r>
            <a:r>
              <a:rPr lang="tr" sz="1100"/>
              <a:t>ta</a:t>
            </a:r>
            <a:r>
              <a:rPr lang="tr" sz="1100">
                <a:solidFill>
                  <a:srgbClr val="000000"/>
                </a:solidFill>
              </a:rPr>
              <a:t> representation (</a:t>
            </a:r>
            <a:r>
              <a:rPr i="1" lang="tr" sz="1100">
                <a:solidFill>
                  <a:srgbClr val="000000"/>
                </a:solidFill>
              </a:rPr>
              <a:t>Google, 2021</a:t>
            </a:r>
            <a:r>
              <a:rPr lang="tr" sz="1100">
                <a:solidFill>
                  <a:srgbClr val="000000"/>
                </a:solidFill>
              </a:rPr>
              <a:t>).</a:t>
            </a:r>
            <a:endParaRPr sz="1100">
              <a:solidFill>
                <a:srgbClr val="000000"/>
              </a:solidFill>
            </a:endParaRPr>
          </a:p>
          <a:p>
            <a:pPr indent="0" lvl="0" marL="0" rtl="0" algn="l">
              <a:lnSpc>
                <a:spcPct val="150000"/>
              </a:lnSpc>
              <a:spcBef>
                <a:spcPts val="1200"/>
              </a:spcBef>
              <a:spcAft>
                <a:spcPts val="1200"/>
              </a:spcAft>
              <a:buNone/>
            </a:pPr>
            <a:r>
              <a:t/>
            </a:r>
            <a:endParaRPr sz="1100">
              <a:solidFill>
                <a:srgbClr val="000000"/>
              </a:solidFill>
            </a:endParaRPr>
          </a:p>
        </p:txBody>
      </p:sp>
      <p:pic>
        <p:nvPicPr>
          <p:cNvPr id="202" name="Google Shape;202;p24"/>
          <p:cNvPicPr preferRelativeResize="0"/>
          <p:nvPr/>
        </p:nvPicPr>
        <p:blipFill>
          <a:blip r:embed="rId4">
            <a:alphaModFix/>
          </a:blip>
          <a:stretch>
            <a:fillRect/>
          </a:stretch>
        </p:blipFill>
        <p:spPr>
          <a:xfrm>
            <a:off x="3385147" y="1189821"/>
            <a:ext cx="2255300" cy="2915925"/>
          </a:xfrm>
          <a:prstGeom prst="rect">
            <a:avLst/>
          </a:prstGeom>
          <a:noFill/>
          <a:ln>
            <a:noFill/>
          </a:ln>
        </p:spPr>
      </p:pic>
      <p:sp>
        <p:nvSpPr>
          <p:cNvPr id="203" name="Google Shape;203;p24"/>
          <p:cNvSpPr txBox="1"/>
          <p:nvPr/>
        </p:nvSpPr>
        <p:spPr>
          <a:xfrm>
            <a:off x="517950" y="1921650"/>
            <a:ext cx="22554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tr" sz="1800">
                <a:solidFill>
                  <a:schemeClr val="dk1"/>
                </a:solidFill>
              </a:rPr>
              <a:t>Gut microbiota plays an important role in immune response.</a:t>
            </a:r>
            <a:endParaRPr sz="18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5"/>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Introduction:</a:t>
            </a:r>
            <a:endParaRPr/>
          </a:p>
          <a:p>
            <a:pPr indent="0" lvl="0" marL="0" rtl="0" algn="l">
              <a:spcBef>
                <a:spcPts val="0"/>
              </a:spcBef>
              <a:spcAft>
                <a:spcPts val="0"/>
              </a:spcAft>
              <a:buNone/>
            </a:pPr>
            <a:r>
              <a:rPr lang="tr"/>
              <a:t>Theoretical Background</a:t>
            </a:r>
            <a:endParaRPr sz="1000"/>
          </a:p>
        </p:txBody>
      </p:sp>
      <p:pic>
        <p:nvPicPr>
          <p:cNvPr id="209" name="Google Shape;209;p25"/>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210" name="Google Shape;210;p25"/>
          <p:cNvSpPr txBox="1"/>
          <p:nvPr/>
        </p:nvSpPr>
        <p:spPr>
          <a:xfrm>
            <a:off x="740400" y="4381488"/>
            <a:ext cx="45369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rgbClr val="000000"/>
              </a:solidFill>
            </a:endParaRPr>
          </a:p>
          <a:p>
            <a:pPr indent="0" lvl="0" marL="0" rtl="0" algn="l">
              <a:lnSpc>
                <a:spcPct val="150000"/>
              </a:lnSpc>
              <a:spcBef>
                <a:spcPts val="1200"/>
              </a:spcBef>
              <a:spcAft>
                <a:spcPts val="1200"/>
              </a:spcAft>
              <a:buNone/>
            </a:pPr>
            <a:r>
              <a:t/>
            </a:r>
            <a:endParaRPr sz="1100">
              <a:solidFill>
                <a:srgbClr val="000000"/>
              </a:solidFill>
            </a:endParaRPr>
          </a:p>
        </p:txBody>
      </p:sp>
      <p:sp>
        <p:nvSpPr>
          <p:cNvPr id="211" name="Google Shape;211;p25"/>
          <p:cNvSpPr txBox="1"/>
          <p:nvPr/>
        </p:nvSpPr>
        <p:spPr>
          <a:xfrm>
            <a:off x="4834350" y="4254600"/>
            <a:ext cx="35304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rgbClr val="000000"/>
              </a:solidFill>
            </a:endParaRPr>
          </a:p>
          <a:p>
            <a:pPr indent="0" lvl="0" marL="0" rtl="0" algn="l">
              <a:lnSpc>
                <a:spcPct val="150000"/>
              </a:lnSpc>
              <a:spcBef>
                <a:spcPts val="1200"/>
              </a:spcBef>
              <a:spcAft>
                <a:spcPts val="1200"/>
              </a:spcAft>
              <a:buNone/>
            </a:pPr>
            <a:r>
              <a:t/>
            </a:r>
            <a:endParaRPr sz="1100">
              <a:solidFill>
                <a:srgbClr val="000000"/>
              </a:solidFill>
            </a:endParaRPr>
          </a:p>
        </p:txBody>
      </p:sp>
      <p:sp>
        <p:nvSpPr>
          <p:cNvPr id="212" name="Google Shape;212;p25"/>
          <p:cNvSpPr txBox="1"/>
          <p:nvPr/>
        </p:nvSpPr>
        <p:spPr>
          <a:xfrm>
            <a:off x="392250" y="1876050"/>
            <a:ext cx="8194200" cy="12975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lang="tr"/>
              <a:t>The main concern of this study is to try to understand whether particular gut microbiota compositions tolerate variants of the SARS-CoV-2 virus and Spike protein mutations of the virus.</a:t>
            </a:r>
            <a:endParaRPr/>
          </a:p>
          <a:p>
            <a:pPr indent="0" lvl="0" marL="0" rtl="0" algn="just">
              <a:lnSpc>
                <a:spcPct val="115000"/>
              </a:lnSpc>
              <a:spcBef>
                <a:spcPts val="1200"/>
              </a:spcBef>
              <a:spcAft>
                <a:spcPts val="0"/>
              </a:spcAft>
              <a:buNone/>
            </a:pPr>
            <a:r>
              <a:rPr lang="tr"/>
              <a:t>In other words, it aims to investigate whether the bacterial composition of gut microbiota affects the infectivity of variants of SARS-CoV-2 and variants of Spike proteins.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26"/>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Introduction:</a:t>
            </a:r>
            <a:endParaRPr/>
          </a:p>
          <a:p>
            <a:pPr indent="0" lvl="0" marL="0" rtl="0" algn="l">
              <a:spcBef>
                <a:spcPts val="0"/>
              </a:spcBef>
              <a:spcAft>
                <a:spcPts val="0"/>
              </a:spcAft>
              <a:buNone/>
            </a:pPr>
            <a:r>
              <a:rPr lang="tr"/>
              <a:t>Theoretical Background</a:t>
            </a:r>
            <a:endParaRPr sz="1000"/>
          </a:p>
        </p:txBody>
      </p:sp>
      <p:sp>
        <p:nvSpPr>
          <p:cNvPr id="218" name="Google Shape;218;p26"/>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tr" sz="1300"/>
              <a:t>Research question</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pic>
        <p:nvPicPr>
          <p:cNvPr id="219" name="Google Shape;219;p26"/>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220" name="Google Shape;220;p26"/>
          <p:cNvSpPr txBox="1"/>
          <p:nvPr/>
        </p:nvSpPr>
        <p:spPr>
          <a:xfrm>
            <a:off x="5004600" y="2364825"/>
            <a:ext cx="40134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t/>
            </a:r>
            <a:endParaRPr sz="1100"/>
          </a:p>
        </p:txBody>
      </p:sp>
      <p:sp>
        <p:nvSpPr>
          <p:cNvPr id="221" name="Google Shape;221;p26"/>
          <p:cNvSpPr txBox="1"/>
          <p:nvPr/>
        </p:nvSpPr>
        <p:spPr>
          <a:xfrm>
            <a:off x="5537400" y="3796175"/>
            <a:ext cx="35304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t/>
            </a:r>
            <a:endParaRPr sz="1100">
              <a:solidFill>
                <a:schemeClr val="dk1"/>
              </a:solidFill>
            </a:endParaRPr>
          </a:p>
        </p:txBody>
      </p:sp>
      <p:graphicFrame>
        <p:nvGraphicFramePr>
          <p:cNvPr id="222" name="Google Shape;222;p26"/>
          <p:cNvGraphicFramePr/>
          <p:nvPr/>
        </p:nvGraphicFramePr>
        <p:xfrm>
          <a:off x="363075" y="2364825"/>
          <a:ext cx="3000000" cy="3000000"/>
        </p:xfrm>
        <a:graphic>
          <a:graphicData uri="http://schemas.openxmlformats.org/drawingml/2006/table">
            <a:tbl>
              <a:tblPr>
                <a:noFill/>
                <a:tableStyleId>{4E2628CF-F7CF-4D00-A1ED-0C4575A7A473}</a:tableStyleId>
              </a:tblPr>
              <a:tblGrid>
                <a:gridCol w="578925"/>
                <a:gridCol w="7838925"/>
              </a:tblGrid>
              <a:tr h="523875">
                <a:tc>
                  <a:txBody>
                    <a:bodyPr/>
                    <a:lstStyle/>
                    <a:p>
                      <a:pPr indent="0" lvl="0" marL="38100" marR="38100" rtl="0" algn="l">
                        <a:lnSpc>
                          <a:spcPct val="115000"/>
                        </a:lnSpc>
                        <a:spcBef>
                          <a:spcPts val="0"/>
                        </a:spcBef>
                        <a:spcAft>
                          <a:spcPts val="0"/>
                        </a:spcAft>
                        <a:buNone/>
                      </a:pPr>
                      <a:r>
                        <a:rPr lang="tr"/>
                        <a:t>H1:</a:t>
                      </a:r>
                      <a:endParaRPr/>
                    </a:p>
                  </a:txBody>
                  <a:tcPr marT="91425" marB="91425" marR="91425" marL="91425">
                    <a:lnT cap="flat" cmpd="sng" w="12700">
                      <a:solidFill>
                        <a:srgbClr val="000000"/>
                      </a:solidFill>
                      <a:prstDash val="solid"/>
                      <a:round/>
                      <a:headEnd len="sm" w="sm" type="none"/>
                      <a:tailEnd len="sm" w="sm" type="none"/>
                    </a:lnT>
                    <a:solidFill>
                      <a:srgbClr val="FFFFFF"/>
                    </a:solidFill>
                  </a:tcPr>
                </a:tc>
                <a:tc>
                  <a:txBody>
                    <a:bodyPr/>
                    <a:lstStyle/>
                    <a:p>
                      <a:pPr indent="0" lvl="0" marL="38100" marR="38100" rtl="0" algn="l">
                        <a:lnSpc>
                          <a:spcPct val="115000"/>
                        </a:lnSpc>
                        <a:spcBef>
                          <a:spcPts val="0"/>
                        </a:spcBef>
                        <a:spcAft>
                          <a:spcPts val="0"/>
                        </a:spcAft>
                        <a:buNone/>
                      </a:pPr>
                      <a:r>
                        <a:rPr i="1" lang="tr" sz="1100"/>
                        <a:t>One of the following parameters can explain COVID-19 death and reproduction rates: Diet, diseases, economical parameters, environmental factors, micronutrient deficiencies, population parameters.</a:t>
                      </a:r>
                      <a:endParaRPr i="1" sz="1100"/>
                    </a:p>
                  </a:txBody>
                  <a:tcPr marT="91425" marB="91425" marR="91425" marL="91425">
                    <a:lnT cap="flat" cmpd="sng" w="12700">
                      <a:solidFill>
                        <a:srgbClr val="000000"/>
                      </a:solidFill>
                      <a:prstDash val="solid"/>
                      <a:round/>
                      <a:headEnd len="sm" w="sm" type="none"/>
                      <a:tailEnd len="sm" w="sm" type="none"/>
                    </a:lnT>
                    <a:solidFill>
                      <a:srgbClr val="FFFFFF"/>
                    </a:solidFill>
                  </a:tcPr>
                </a:tc>
              </a:tr>
              <a:tr h="685800">
                <a:tc>
                  <a:txBody>
                    <a:bodyPr/>
                    <a:lstStyle/>
                    <a:p>
                      <a:pPr indent="0" lvl="0" marL="38100" marR="38100" rtl="0" algn="l">
                        <a:lnSpc>
                          <a:spcPct val="115000"/>
                        </a:lnSpc>
                        <a:spcBef>
                          <a:spcPts val="0"/>
                        </a:spcBef>
                        <a:spcAft>
                          <a:spcPts val="0"/>
                        </a:spcAft>
                        <a:buNone/>
                      </a:pPr>
                      <a:r>
                        <a:rPr lang="tr"/>
                        <a:t>H2:</a:t>
                      </a:r>
                      <a:endParaRPr/>
                    </a:p>
                  </a:txBody>
                  <a:tcPr marT="91425" marB="91425" marR="91425" marL="91425">
                    <a:solidFill>
                      <a:srgbClr val="FFFFFF"/>
                    </a:solidFill>
                  </a:tcPr>
                </a:tc>
                <a:tc>
                  <a:txBody>
                    <a:bodyPr/>
                    <a:lstStyle/>
                    <a:p>
                      <a:pPr indent="0" lvl="0" marL="38100" marR="38100" rtl="0" algn="l">
                        <a:lnSpc>
                          <a:spcPct val="115000"/>
                        </a:lnSpc>
                        <a:spcBef>
                          <a:spcPts val="0"/>
                        </a:spcBef>
                        <a:spcAft>
                          <a:spcPts val="0"/>
                        </a:spcAft>
                        <a:buNone/>
                      </a:pPr>
                      <a:r>
                        <a:rPr i="1" lang="tr" sz="1100"/>
                        <a:t>One of the following parameters can explain SARS-CoV-2 infectivity between variants and specifical mutations on Spike protein:</a:t>
                      </a:r>
                      <a:r>
                        <a:rPr lang="tr" sz="1100"/>
                        <a:t> </a:t>
                      </a:r>
                      <a:r>
                        <a:rPr i="1" lang="tr" sz="1100"/>
                        <a:t>Diet, diseases, economical parameters, environmental factors, micronutrient deficiencies, population parameters.</a:t>
                      </a:r>
                      <a:endParaRPr i="1" sz="1100"/>
                    </a:p>
                  </a:txBody>
                  <a:tcPr marT="91425" marB="91425" marR="91425" marL="91425">
                    <a:solidFill>
                      <a:srgbClr val="FFFFFF"/>
                    </a:solidFill>
                  </a:tcPr>
                </a:tc>
              </a:tr>
              <a:tr h="352425">
                <a:tc>
                  <a:txBody>
                    <a:bodyPr/>
                    <a:lstStyle/>
                    <a:p>
                      <a:pPr indent="0" lvl="0" marL="38100" marR="38100" rtl="0" algn="l">
                        <a:lnSpc>
                          <a:spcPct val="115000"/>
                        </a:lnSpc>
                        <a:spcBef>
                          <a:spcPts val="0"/>
                        </a:spcBef>
                        <a:spcAft>
                          <a:spcPts val="0"/>
                        </a:spcAft>
                        <a:buNone/>
                      </a:pPr>
                      <a:r>
                        <a:rPr lang="tr"/>
                        <a:t>H3:</a:t>
                      </a:r>
                      <a:endParaRPr/>
                    </a:p>
                  </a:txBody>
                  <a:tcPr marT="91425" marB="91425" marR="91425" marL="91425">
                    <a:lnB cap="flat" cmpd="sng" w="12700">
                      <a:solidFill>
                        <a:srgbClr val="000000"/>
                      </a:solidFill>
                      <a:prstDash val="solid"/>
                      <a:round/>
                      <a:headEnd len="sm" w="sm" type="none"/>
                      <a:tailEnd len="sm" w="sm" type="none"/>
                    </a:lnB>
                    <a:solidFill>
                      <a:srgbClr val="FFFFFF"/>
                    </a:solidFill>
                  </a:tcPr>
                </a:tc>
                <a:tc>
                  <a:txBody>
                    <a:bodyPr/>
                    <a:lstStyle/>
                    <a:p>
                      <a:pPr indent="0" lvl="0" marL="38100" marR="38100" rtl="0" algn="l">
                        <a:lnSpc>
                          <a:spcPct val="115000"/>
                        </a:lnSpc>
                        <a:spcBef>
                          <a:spcPts val="0"/>
                        </a:spcBef>
                        <a:spcAft>
                          <a:spcPts val="0"/>
                        </a:spcAft>
                        <a:buNone/>
                      </a:pPr>
                      <a:r>
                        <a:rPr i="1" lang="tr" sz="1100"/>
                        <a:t>Microbes residing gut can explain which SARS-CoV-2 mutant infected the host.</a:t>
                      </a:r>
                      <a:endParaRPr i="1" sz="1100"/>
                    </a:p>
                  </a:txBody>
                  <a:tcPr marT="91425" marB="91425" marR="91425" marL="91425">
                    <a:lnB cap="flat" cmpd="sng" w="12700">
                      <a:solidFill>
                        <a:srgbClr val="000000"/>
                      </a:solidFill>
                      <a:prstDash val="solid"/>
                      <a:round/>
                      <a:headEnd len="sm" w="sm" type="none"/>
                      <a:tailEnd len="sm" w="sm" type="none"/>
                    </a:lnB>
                    <a:solidFill>
                      <a:srgbClr val="FFFFFF"/>
                    </a:solidFill>
                  </a:tcPr>
                </a:tc>
              </a:tr>
            </a:tbl>
          </a:graphicData>
        </a:graphic>
      </p:graphicFrame>
      <p:sp>
        <p:nvSpPr>
          <p:cNvPr id="223" name="Google Shape;223;p26"/>
          <p:cNvSpPr txBox="1"/>
          <p:nvPr/>
        </p:nvSpPr>
        <p:spPr>
          <a:xfrm>
            <a:off x="383850" y="1919200"/>
            <a:ext cx="64179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tr" sz="1100"/>
              <a:t>Table 1.1 Hypotheses that are used in this study.</a:t>
            </a:r>
            <a:endParaRPr sz="1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27"/>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Introduction:</a:t>
            </a:r>
            <a:endParaRPr/>
          </a:p>
          <a:p>
            <a:pPr indent="0" lvl="0" marL="0" rtl="0" algn="l">
              <a:spcBef>
                <a:spcPts val="0"/>
              </a:spcBef>
              <a:spcAft>
                <a:spcPts val="0"/>
              </a:spcAft>
              <a:buNone/>
            </a:pPr>
            <a:r>
              <a:rPr lang="tr"/>
              <a:t>Theoretical Background</a:t>
            </a:r>
            <a:endParaRPr sz="1000"/>
          </a:p>
        </p:txBody>
      </p:sp>
      <p:sp>
        <p:nvSpPr>
          <p:cNvPr id="229" name="Google Shape;229;p27"/>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b="1" sz="1300"/>
          </a:p>
        </p:txBody>
      </p:sp>
      <p:pic>
        <p:nvPicPr>
          <p:cNvPr id="230" name="Google Shape;230;p27"/>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231" name="Google Shape;231;p27"/>
          <p:cNvSpPr txBox="1"/>
          <p:nvPr/>
        </p:nvSpPr>
        <p:spPr>
          <a:xfrm>
            <a:off x="5004600" y="2364825"/>
            <a:ext cx="40134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t/>
            </a:r>
            <a:endParaRPr sz="1100"/>
          </a:p>
        </p:txBody>
      </p:sp>
      <p:pic>
        <p:nvPicPr>
          <p:cNvPr id="232" name="Google Shape;232;p27"/>
          <p:cNvPicPr preferRelativeResize="0"/>
          <p:nvPr/>
        </p:nvPicPr>
        <p:blipFill>
          <a:blip r:embed="rId4">
            <a:alphaModFix/>
          </a:blip>
          <a:stretch>
            <a:fillRect/>
          </a:stretch>
        </p:blipFill>
        <p:spPr>
          <a:xfrm>
            <a:off x="3685425" y="-11050"/>
            <a:ext cx="5189939" cy="5105775"/>
          </a:xfrm>
          <a:prstGeom prst="rect">
            <a:avLst/>
          </a:prstGeom>
          <a:noFill/>
          <a:ln>
            <a:noFill/>
          </a:ln>
        </p:spPr>
      </p:pic>
      <p:sp>
        <p:nvSpPr>
          <p:cNvPr id="233" name="Google Shape;233;p27"/>
          <p:cNvSpPr txBox="1"/>
          <p:nvPr/>
        </p:nvSpPr>
        <p:spPr>
          <a:xfrm>
            <a:off x="1341125" y="4332713"/>
            <a:ext cx="40134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solidFill>
                  <a:schemeClr val="dk1"/>
                </a:solidFill>
              </a:rPr>
              <a:t>Figure 7.  Relations that were used in this study.</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sp>
        <p:nvSpPr>
          <p:cNvPr id="234" name="Google Shape;234;p27"/>
          <p:cNvSpPr txBox="1"/>
          <p:nvPr/>
        </p:nvSpPr>
        <p:spPr>
          <a:xfrm>
            <a:off x="522300" y="2010975"/>
            <a:ext cx="2626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800"/>
              <a:t>T</a:t>
            </a:r>
            <a:r>
              <a:rPr lang="tr" sz="1800"/>
              <a:t>here is a wide variety of relationships between many individual parameters.</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8"/>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Introduction:</a:t>
            </a:r>
            <a:endParaRPr/>
          </a:p>
          <a:p>
            <a:pPr indent="0" lvl="0" marL="0" rtl="0" algn="l">
              <a:spcBef>
                <a:spcPts val="0"/>
              </a:spcBef>
              <a:spcAft>
                <a:spcPts val="0"/>
              </a:spcAft>
              <a:buNone/>
            </a:pPr>
            <a:r>
              <a:rPr lang="tr"/>
              <a:t>Theoretical Background</a:t>
            </a:r>
            <a:endParaRPr sz="1000"/>
          </a:p>
        </p:txBody>
      </p:sp>
      <p:sp>
        <p:nvSpPr>
          <p:cNvPr id="240" name="Google Shape;240;p28"/>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b="1" sz="1300"/>
          </a:p>
        </p:txBody>
      </p:sp>
      <p:pic>
        <p:nvPicPr>
          <p:cNvPr id="241" name="Google Shape;241;p28"/>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242" name="Google Shape;242;p28"/>
          <p:cNvSpPr txBox="1"/>
          <p:nvPr/>
        </p:nvSpPr>
        <p:spPr>
          <a:xfrm>
            <a:off x="5004600" y="2364825"/>
            <a:ext cx="40134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t/>
            </a:r>
            <a:endParaRPr sz="1100"/>
          </a:p>
        </p:txBody>
      </p:sp>
      <p:sp>
        <p:nvSpPr>
          <p:cNvPr id="243" name="Google Shape;243;p28"/>
          <p:cNvSpPr txBox="1"/>
          <p:nvPr/>
        </p:nvSpPr>
        <p:spPr>
          <a:xfrm>
            <a:off x="5979600" y="4679725"/>
            <a:ext cx="40134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t/>
            </a:r>
            <a:endParaRPr sz="1100">
              <a:solidFill>
                <a:schemeClr val="dk1"/>
              </a:solidFill>
            </a:endParaRPr>
          </a:p>
        </p:txBody>
      </p:sp>
      <p:sp>
        <p:nvSpPr>
          <p:cNvPr id="244" name="Google Shape;244;p28"/>
          <p:cNvSpPr txBox="1"/>
          <p:nvPr/>
        </p:nvSpPr>
        <p:spPr>
          <a:xfrm>
            <a:off x="4298000" y="3520300"/>
            <a:ext cx="3530400" cy="1423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solidFill>
                  <a:srgbClr val="000000"/>
                </a:solidFill>
              </a:rPr>
              <a:t>Figure </a:t>
            </a:r>
            <a:r>
              <a:rPr lang="tr" sz="1100"/>
              <a:t>8</a:t>
            </a:r>
            <a:r>
              <a:rPr lang="tr" sz="1100">
                <a:solidFill>
                  <a:srgbClr val="000000"/>
                </a:solidFill>
              </a:rPr>
              <a:t>.  </a:t>
            </a:r>
            <a:r>
              <a:rPr lang="tr" sz="1100">
                <a:solidFill>
                  <a:srgbClr val="333333"/>
                </a:solidFill>
                <a:highlight>
                  <a:srgbClr val="FDFDFD"/>
                </a:highlight>
              </a:rPr>
              <a:t>Interaction of the human social system with the ecosystem </a:t>
            </a:r>
            <a:r>
              <a:rPr lang="tr" sz="1100">
                <a:solidFill>
                  <a:srgbClr val="000000"/>
                </a:solidFill>
              </a:rPr>
              <a:t>(</a:t>
            </a:r>
            <a:r>
              <a:rPr i="1" lang="tr" sz="1100">
                <a:solidFill>
                  <a:srgbClr val="000000"/>
                </a:solidFill>
              </a:rPr>
              <a:t>Marten, 2001</a:t>
            </a:r>
            <a:r>
              <a:rPr lang="tr" sz="1100">
                <a:solidFill>
                  <a:srgbClr val="000000"/>
                </a:solidFill>
              </a:rPr>
              <a:t>).</a:t>
            </a:r>
            <a:endParaRPr sz="1100">
              <a:solidFill>
                <a:srgbClr val="000000"/>
              </a:solidFill>
            </a:endParaRPr>
          </a:p>
          <a:p>
            <a:pPr indent="0" lvl="0" marL="0" rtl="0" algn="l">
              <a:lnSpc>
                <a:spcPct val="150000"/>
              </a:lnSpc>
              <a:spcBef>
                <a:spcPts val="1200"/>
              </a:spcBef>
              <a:spcAft>
                <a:spcPts val="0"/>
              </a:spcAft>
              <a:buNone/>
            </a:pPr>
            <a:r>
              <a:t/>
            </a:r>
            <a:endParaRPr sz="1100">
              <a:solidFill>
                <a:srgbClr val="000000"/>
              </a:solidFill>
            </a:endParaRPr>
          </a:p>
          <a:p>
            <a:pPr indent="0" lvl="0" marL="0" rtl="0" algn="l">
              <a:lnSpc>
                <a:spcPct val="150000"/>
              </a:lnSpc>
              <a:spcBef>
                <a:spcPts val="1200"/>
              </a:spcBef>
              <a:spcAft>
                <a:spcPts val="1200"/>
              </a:spcAft>
              <a:buNone/>
            </a:pPr>
            <a:r>
              <a:t/>
            </a:r>
            <a:endParaRPr sz="1100">
              <a:solidFill>
                <a:srgbClr val="000000"/>
              </a:solidFill>
            </a:endParaRPr>
          </a:p>
        </p:txBody>
      </p:sp>
      <p:pic>
        <p:nvPicPr>
          <p:cNvPr id="245" name="Google Shape;245;p28"/>
          <p:cNvPicPr preferRelativeResize="0"/>
          <p:nvPr/>
        </p:nvPicPr>
        <p:blipFill>
          <a:blip r:embed="rId4">
            <a:alphaModFix/>
          </a:blip>
          <a:stretch>
            <a:fillRect/>
          </a:stretch>
        </p:blipFill>
        <p:spPr>
          <a:xfrm>
            <a:off x="4298000" y="1319838"/>
            <a:ext cx="3402364" cy="2060025"/>
          </a:xfrm>
          <a:prstGeom prst="rect">
            <a:avLst/>
          </a:prstGeom>
          <a:noFill/>
          <a:ln>
            <a:noFill/>
          </a:ln>
        </p:spPr>
      </p:pic>
      <p:sp>
        <p:nvSpPr>
          <p:cNvPr id="246" name="Google Shape;246;p28"/>
          <p:cNvSpPr txBox="1"/>
          <p:nvPr/>
        </p:nvSpPr>
        <p:spPr>
          <a:xfrm>
            <a:off x="4234250" y="3444950"/>
            <a:ext cx="3000000" cy="116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rgbClr val="000000"/>
              </a:solidFill>
            </a:endParaRPr>
          </a:p>
          <a:p>
            <a:pPr indent="0" lvl="0" marL="0" rtl="0" algn="l">
              <a:lnSpc>
                <a:spcPct val="150000"/>
              </a:lnSpc>
              <a:spcBef>
                <a:spcPts val="1200"/>
              </a:spcBef>
              <a:spcAft>
                <a:spcPts val="0"/>
              </a:spcAft>
              <a:buNone/>
            </a:pPr>
            <a:r>
              <a:t/>
            </a:r>
            <a:endParaRPr sz="1100">
              <a:solidFill>
                <a:srgbClr val="000000"/>
              </a:solidFill>
            </a:endParaRPr>
          </a:p>
          <a:p>
            <a:pPr indent="0" lvl="0" marL="0" rtl="0" algn="l">
              <a:lnSpc>
                <a:spcPct val="150000"/>
              </a:lnSpc>
              <a:spcBef>
                <a:spcPts val="1200"/>
              </a:spcBef>
              <a:spcAft>
                <a:spcPts val="1200"/>
              </a:spcAft>
              <a:buNone/>
            </a:pPr>
            <a:r>
              <a:t/>
            </a:r>
            <a:endParaRPr sz="1100">
              <a:solidFill>
                <a:srgbClr val="000000"/>
              </a:solidFill>
            </a:endParaRPr>
          </a:p>
        </p:txBody>
      </p:sp>
      <p:sp>
        <p:nvSpPr>
          <p:cNvPr id="247" name="Google Shape;247;p28"/>
          <p:cNvSpPr txBox="1"/>
          <p:nvPr/>
        </p:nvSpPr>
        <p:spPr>
          <a:xfrm>
            <a:off x="549725" y="1849425"/>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800"/>
              <a:t>In this study, theories from the disciplines of microbial meta-community and urban ecology were used to unify these diverse relationships in a single context.</a:t>
            </a:r>
            <a:endParaRPr sz="18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29"/>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Introduction:</a:t>
            </a:r>
            <a:endParaRPr/>
          </a:p>
          <a:p>
            <a:pPr indent="0" lvl="0" marL="0" rtl="0" algn="l">
              <a:spcBef>
                <a:spcPts val="0"/>
              </a:spcBef>
              <a:spcAft>
                <a:spcPts val="0"/>
              </a:spcAft>
              <a:buNone/>
            </a:pPr>
            <a:r>
              <a:rPr lang="tr"/>
              <a:t>Theoretical Background</a:t>
            </a:r>
            <a:endParaRPr sz="1000"/>
          </a:p>
        </p:txBody>
      </p:sp>
      <p:pic>
        <p:nvPicPr>
          <p:cNvPr id="253" name="Google Shape;253;p29"/>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254" name="Google Shape;254;p29"/>
          <p:cNvSpPr txBox="1"/>
          <p:nvPr/>
        </p:nvSpPr>
        <p:spPr>
          <a:xfrm>
            <a:off x="5979600" y="4679725"/>
            <a:ext cx="40134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t/>
            </a:r>
            <a:endParaRPr sz="1100">
              <a:solidFill>
                <a:schemeClr val="dk1"/>
              </a:solidFill>
            </a:endParaRPr>
          </a:p>
        </p:txBody>
      </p:sp>
      <p:sp>
        <p:nvSpPr>
          <p:cNvPr id="255" name="Google Shape;255;p29"/>
          <p:cNvSpPr txBox="1"/>
          <p:nvPr/>
        </p:nvSpPr>
        <p:spPr>
          <a:xfrm>
            <a:off x="1357600" y="4221450"/>
            <a:ext cx="3000000" cy="1831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solidFill>
                  <a:srgbClr val="000000"/>
                </a:solidFill>
              </a:rPr>
              <a:t>Figure </a:t>
            </a:r>
            <a:r>
              <a:rPr lang="tr" sz="1100"/>
              <a:t>9</a:t>
            </a:r>
            <a:r>
              <a:rPr lang="tr" sz="1100">
                <a:solidFill>
                  <a:srgbClr val="000000"/>
                </a:solidFill>
              </a:rPr>
              <a:t>.  </a:t>
            </a:r>
            <a:r>
              <a:rPr lang="tr" sz="1100">
                <a:solidFill>
                  <a:srgbClr val="333333"/>
                </a:solidFill>
                <a:highlight>
                  <a:srgbClr val="FDFDFD"/>
                </a:highlight>
              </a:rPr>
              <a:t>The schematic representation of the research design.</a:t>
            </a:r>
            <a:endParaRPr sz="1100">
              <a:solidFill>
                <a:srgbClr val="333333"/>
              </a:solidFill>
              <a:highlight>
                <a:srgbClr val="FDFDFD"/>
              </a:highlight>
            </a:endParaRPr>
          </a:p>
          <a:p>
            <a:pPr indent="0" lvl="0" marL="0" rtl="0" algn="l">
              <a:lnSpc>
                <a:spcPct val="150000"/>
              </a:lnSpc>
              <a:spcBef>
                <a:spcPts val="1200"/>
              </a:spcBef>
              <a:spcAft>
                <a:spcPts val="0"/>
              </a:spcAft>
              <a:buNone/>
            </a:pPr>
            <a:r>
              <a:t/>
            </a:r>
            <a:endParaRPr sz="1100">
              <a:solidFill>
                <a:srgbClr val="333333"/>
              </a:solidFill>
              <a:highlight>
                <a:srgbClr val="FDFDFD"/>
              </a:highlight>
            </a:endParaRPr>
          </a:p>
          <a:p>
            <a:pPr indent="0" lvl="0" marL="0" rtl="0" algn="l">
              <a:lnSpc>
                <a:spcPct val="150000"/>
              </a:lnSpc>
              <a:spcBef>
                <a:spcPts val="1200"/>
              </a:spcBef>
              <a:spcAft>
                <a:spcPts val="0"/>
              </a:spcAft>
              <a:buNone/>
            </a:pPr>
            <a:r>
              <a:t/>
            </a:r>
            <a:endParaRPr sz="1100">
              <a:solidFill>
                <a:srgbClr val="000000"/>
              </a:solidFill>
            </a:endParaRPr>
          </a:p>
          <a:p>
            <a:pPr indent="0" lvl="0" marL="0" rtl="0" algn="l">
              <a:lnSpc>
                <a:spcPct val="150000"/>
              </a:lnSpc>
              <a:spcBef>
                <a:spcPts val="1200"/>
              </a:spcBef>
              <a:spcAft>
                <a:spcPts val="1200"/>
              </a:spcAft>
              <a:buNone/>
            </a:pPr>
            <a:r>
              <a:t/>
            </a:r>
            <a:endParaRPr sz="1100">
              <a:solidFill>
                <a:srgbClr val="000000"/>
              </a:solidFill>
            </a:endParaRPr>
          </a:p>
        </p:txBody>
      </p:sp>
      <p:pic>
        <p:nvPicPr>
          <p:cNvPr id="256" name="Google Shape;256;p29"/>
          <p:cNvPicPr preferRelativeResize="0"/>
          <p:nvPr/>
        </p:nvPicPr>
        <p:blipFill>
          <a:blip r:embed="rId4">
            <a:alphaModFix/>
          </a:blip>
          <a:stretch>
            <a:fillRect/>
          </a:stretch>
        </p:blipFill>
        <p:spPr>
          <a:xfrm>
            <a:off x="4311599" y="0"/>
            <a:ext cx="3530399" cy="5143499"/>
          </a:xfrm>
          <a:prstGeom prst="rect">
            <a:avLst/>
          </a:prstGeom>
          <a:noFill/>
          <a:ln>
            <a:noFill/>
          </a:ln>
        </p:spPr>
      </p:pic>
      <p:sp>
        <p:nvSpPr>
          <p:cNvPr id="257" name="Google Shape;257;p29"/>
          <p:cNvSpPr txBox="1"/>
          <p:nvPr/>
        </p:nvSpPr>
        <p:spPr>
          <a:xfrm>
            <a:off x="1137300" y="1986500"/>
            <a:ext cx="3000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800"/>
              <a:t>A research design was created to manage the process.</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0"/>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Introduction:</a:t>
            </a:r>
            <a:endParaRPr/>
          </a:p>
          <a:p>
            <a:pPr indent="0" lvl="0" marL="0" rtl="0" algn="l">
              <a:spcBef>
                <a:spcPts val="0"/>
              </a:spcBef>
              <a:spcAft>
                <a:spcPts val="0"/>
              </a:spcAft>
              <a:buNone/>
            </a:pPr>
            <a:r>
              <a:rPr lang="tr"/>
              <a:t>Theoretical Background</a:t>
            </a:r>
            <a:endParaRPr sz="1000"/>
          </a:p>
        </p:txBody>
      </p:sp>
      <p:pic>
        <p:nvPicPr>
          <p:cNvPr id="263" name="Google Shape;263;p30"/>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264" name="Google Shape;264;p30"/>
          <p:cNvSpPr txBox="1"/>
          <p:nvPr/>
        </p:nvSpPr>
        <p:spPr>
          <a:xfrm>
            <a:off x="5979600" y="4679725"/>
            <a:ext cx="40134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t/>
            </a:r>
            <a:endParaRPr sz="1100">
              <a:solidFill>
                <a:schemeClr val="dk1"/>
              </a:solidFill>
            </a:endParaRPr>
          </a:p>
        </p:txBody>
      </p:sp>
      <p:sp>
        <p:nvSpPr>
          <p:cNvPr id="265" name="Google Shape;265;p30"/>
          <p:cNvSpPr txBox="1"/>
          <p:nvPr/>
        </p:nvSpPr>
        <p:spPr>
          <a:xfrm>
            <a:off x="214600" y="4221450"/>
            <a:ext cx="3000000" cy="116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rgbClr val="333333"/>
              </a:solidFill>
              <a:highlight>
                <a:srgbClr val="FDFDFD"/>
              </a:highlight>
            </a:endParaRPr>
          </a:p>
          <a:p>
            <a:pPr indent="0" lvl="0" marL="0" rtl="0" algn="l">
              <a:lnSpc>
                <a:spcPct val="150000"/>
              </a:lnSpc>
              <a:spcBef>
                <a:spcPts val="1200"/>
              </a:spcBef>
              <a:spcAft>
                <a:spcPts val="0"/>
              </a:spcAft>
              <a:buNone/>
            </a:pPr>
            <a:r>
              <a:t/>
            </a:r>
            <a:endParaRPr sz="1100">
              <a:solidFill>
                <a:srgbClr val="000000"/>
              </a:solidFill>
            </a:endParaRPr>
          </a:p>
          <a:p>
            <a:pPr indent="0" lvl="0" marL="0" rtl="0" algn="l">
              <a:lnSpc>
                <a:spcPct val="150000"/>
              </a:lnSpc>
              <a:spcBef>
                <a:spcPts val="1200"/>
              </a:spcBef>
              <a:spcAft>
                <a:spcPts val="1200"/>
              </a:spcAft>
              <a:buNone/>
            </a:pPr>
            <a:r>
              <a:t/>
            </a:r>
            <a:endParaRPr sz="1100">
              <a:solidFill>
                <a:srgbClr val="000000"/>
              </a:solidFill>
            </a:endParaRPr>
          </a:p>
        </p:txBody>
      </p:sp>
      <p:sp>
        <p:nvSpPr>
          <p:cNvPr id="266" name="Google Shape;266;p30"/>
          <p:cNvSpPr txBox="1"/>
          <p:nvPr/>
        </p:nvSpPr>
        <p:spPr>
          <a:xfrm>
            <a:off x="4738925" y="4389275"/>
            <a:ext cx="3906600" cy="1423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solidFill>
                  <a:srgbClr val="000000"/>
                </a:solidFill>
              </a:rPr>
              <a:t>Figure </a:t>
            </a:r>
            <a:r>
              <a:rPr lang="tr" sz="1100"/>
              <a:t>11</a:t>
            </a:r>
            <a:r>
              <a:rPr lang="tr" sz="1100">
                <a:solidFill>
                  <a:srgbClr val="000000"/>
                </a:solidFill>
              </a:rPr>
              <a:t>.  </a:t>
            </a:r>
            <a:r>
              <a:rPr lang="tr" sz="1100">
                <a:solidFill>
                  <a:srgbClr val="333333"/>
                </a:solidFill>
                <a:highlight>
                  <a:srgbClr val="FDFDFD"/>
                </a:highlight>
              </a:rPr>
              <a:t>The schematic representation of the probabilistic programming system </a:t>
            </a:r>
            <a:r>
              <a:rPr i="1" lang="tr" sz="1100">
                <a:solidFill>
                  <a:srgbClr val="333333"/>
                </a:solidFill>
                <a:highlight>
                  <a:srgbClr val="FDFDFD"/>
                </a:highlight>
              </a:rPr>
              <a:t>(Blum-Oeste, 2017).</a:t>
            </a:r>
            <a:endParaRPr i="1" sz="1100">
              <a:solidFill>
                <a:srgbClr val="333333"/>
              </a:solidFill>
              <a:highlight>
                <a:srgbClr val="FDFDFD"/>
              </a:highlight>
            </a:endParaRPr>
          </a:p>
          <a:p>
            <a:pPr indent="0" lvl="0" marL="0" rtl="0" algn="l">
              <a:lnSpc>
                <a:spcPct val="150000"/>
              </a:lnSpc>
              <a:spcBef>
                <a:spcPts val="1200"/>
              </a:spcBef>
              <a:spcAft>
                <a:spcPts val="0"/>
              </a:spcAft>
              <a:buNone/>
            </a:pPr>
            <a:r>
              <a:t/>
            </a:r>
            <a:endParaRPr sz="1100">
              <a:solidFill>
                <a:srgbClr val="000000"/>
              </a:solidFill>
            </a:endParaRPr>
          </a:p>
          <a:p>
            <a:pPr indent="0" lvl="0" marL="0" rtl="0" algn="l">
              <a:lnSpc>
                <a:spcPct val="150000"/>
              </a:lnSpc>
              <a:spcBef>
                <a:spcPts val="1200"/>
              </a:spcBef>
              <a:spcAft>
                <a:spcPts val="1200"/>
              </a:spcAft>
              <a:buNone/>
            </a:pPr>
            <a:r>
              <a:t/>
            </a:r>
            <a:endParaRPr sz="1100">
              <a:solidFill>
                <a:srgbClr val="000000"/>
              </a:solidFill>
            </a:endParaRPr>
          </a:p>
        </p:txBody>
      </p:sp>
      <p:pic>
        <p:nvPicPr>
          <p:cNvPr id="267" name="Google Shape;267;p30"/>
          <p:cNvPicPr preferRelativeResize="0"/>
          <p:nvPr/>
        </p:nvPicPr>
        <p:blipFill>
          <a:blip r:embed="rId4">
            <a:alphaModFix/>
          </a:blip>
          <a:stretch>
            <a:fillRect/>
          </a:stretch>
        </p:blipFill>
        <p:spPr>
          <a:xfrm>
            <a:off x="4631975" y="2130950"/>
            <a:ext cx="4013400" cy="2258325"/>
          </a:xfrm>
          <a:prstGeom prst="rect">
            <a:avLst/>
          </a:prstGeom>
          <a:noFill/>
          <a:ln>
            <a:noFill/>
          </a:ln>
        </p:spPr>
      </p:pic>
      <p:pic>
        <p:nvPicPr>
          <p:cNvPr id="268" name="Google Shape;268;p30"/>
          <p:cNvPicPr preferRelativeResize="0"/>
          <p:nvPr/>
        </p:nvPicPr>
        <p:blipFill>
          <a:blip r:embed="rId5">
            <a:alphaModFix/>
          </a:blip>
          <a:stretch>
            <a:fillRect/>
          </a:stretch>
        </p:blipFill>
        <p:spPr>
          <a:xfrm>
            <a:off x="4982330" y="-4"/>
            <a:ext cx="3257445" cy="1316975"/>
          </a:xfrm>
          <a:prstGeom prst="rect">
            <a:avLst/>
          </a:prstGeom>
          <a:noFill/>
          <a:ln>
            <a:noFill/>
          </a:ln>
        </p:spPr>
      </p:pic>
      <p:sp>
        <p:nvSpPr>
          <p:cNvPr id="269" name="Google Shape;269;p30"/>
          <p:cNvSpPr txBox="1"/>
          <p:nvPr/>
        </p:nvSpPr>
        <p:spPr>
          <a:xfrm>
            <a:off x="4662725" y="1335625"/>
            <a:ext cx="3594600" cy="1831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solidFill>
                  <a:srgbClr val="000000"/>
                </a:solidFill>
              </a:rPr>
              <a:t>Figure 1</a:t>
            </a:r>
            <a:r>
              <a:rPr lang="tr" sz="1100"/>
              <a:t>0</a:t>
            </a:r>
            <a:r>
              <a:rPr lang="tr" sz="1100">
                <a:solidFill>
                  <a:srgbClr val="000000"/>
                </a:solidFill>
              </a:rPr>
              <a:t>.  </a:t>
            </a:r>
            <a:r>
              <a:rPr lang="tr" sz="1100">
                <a:solidFill>
                  <a:srgbClr val="333333"/>
                </a:solidFill>
                <a:highlight>
                  <a:srgbClr val="FDFDFD"/>
                </a:highlight>
              </a:rPr>
              <a:t>The schematic representation of the deterministic programming (</a:t>
            </a:r>
            <a:r>
              <a:rPr i="1" lang="tr" sz="1100">
                <a:solidFill>
                  <a:srgbClr val="333333"/>
                </a:solidFill>
                <a:highlight>
                  <a:srgbClr val="FDFDFD"/>
                </a:highlight>
              </a:rPr>
              <a:t>Google Photos</a:t>
            </a:r>
            <a:r>
              <a:rPr lang="tr" sz="1100">
                <a:solidFill>
                  <a:srgbClr val="333333"/>
                </a:solidFill>
                <a:highlight>
                  <a:srgbClr val="FDFDFD"/>
                </a:highlight>
              </a:rPr>
              <a:t>).</a:t>
            </a:r>
            <a:endParaRPr sz="1100">
              <a:solidFill>
                <a:srgbClr val="333333"/>
              </a:solidFill>
              <a:highlight>
                <a:srgbClr val="FDFDFD"/>
              </a:highlight>
            </a:endParaRPr>
          </a:p>
          <a:p>
            <a:pPr indent="0" lvl="0" marL="0" rtl="0" algn="l">
              <a:lnSpc>
                <a:spcPct val="150000"/>
              </a:lnSpc>
              <a:spcBef>
                <a:spcPts val="1200"/>
              </a:spcBef>
              <a:spcAft>
                <a:spcPts val="0"/>
              </a:spcAft>
              <a:buNone/>
            </a:pPr>
            <a:r>
              <a:t/>
            </a:r>
            <a:endParaRPr sz="1100">
              <a:solidFill>
                <a:srgbClr val="333333"/>
              </a:solidFill>
              <a:highlight>
                <a:srgbClr val="FDFDFD"/>
              </a:highlight>
            </a:endParaRPr>
          </a:p>
          <a:p>
            <a:pPr indent="0" lvl="0" marL="0" rtl="0" algn="l">
              <a:lnSpc>
                <a:spcPct val="150000"/>
              </a:lnSpc>
              <a:spcBef>
                <a:spcPts val="1200"/>
              </a:spcBef>
              <a:spcAft>
                <a:spcPts val="0"/>
              </a:spcAft>
              <a:buNone/>
            </a:pPr>
            <a:r>
              <a:t/>
            </a:r>
            <a:endParaRPr sz="1100">
              <a:solidFill>
                <a:srgbClr val="000000"/>
              </a:solidFill>
            </a:endParaRPr>
          </a:p>
          <a:p>
            <a:pPr indent="0" lvl="0" marL="0" rtl="0" algn="l">
              <a:lnSpc>
                <a:spcPct val="150000"/>
              </a:lnSpc>
              <a:spcBef>
                <a:spcPts val="1200"/>
              </a:spcBef>
              <a:spcAft>
                <a:spcPts val="1200"/>
              </a:spcAft>
              <a:buNone/>
            </a:pPr>
            <a:r>
              <a:t/>
            </a:r>
            <a:endParaRPr sz="1100">
              <a:solidFill>
                <a:srgbClr val="000000"/>
              </a:solidFill>
            </a:endParaRPr>
          </a:p>
        </p:txBody>
      </p:sp>
      <p:sp>
        <p:nvSpPr>
          <p:cNvPr id="270" name="Google Shape;270;p30"/>
          <p:cNvSpPr txBox="1"/>
          <p:nvPr/>
        </p:nvSpPr>
        <p:spPr>
          <a:xfrm>
            <a:off x="952025" y="1833750"/>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800"/>
              <a:t>A deterministic interface was used in the initial analysis, and a probabilistic programming language (PPL) was used in the final analysis.</a:t>
            </a: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1"/>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Materials &amp; Methods</a:t>
            </a:r>
            <a:endParaRPr sz="1000"/>
          </a:p>
        </p:txBody>
      </p:sp>
      <p:sp>
        <p:nvSpPr>
          <p:cNvPr id="276" name="Google Shape;276;p31"/>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tr"/>
              <a:t>2. Materials &amp; Methods</a:t>
            </a:r>
            <a:endParaRPr/>
          </a:p>
        </p:txBody>
      </p:sp>
      <p:sp>
        <p:nvSpPr>
          <p:cNvPr id="277" name="Google Shape;277;p31"/>
          <p:cNvSpPr txBox="1"/>
          <p:nvPr>
            <p:ph idx="1" type="body"/>
          </p:nvPr>
        </p:nvSpPr>
        <p:spPr>
          <a:xfrm>
            <a:off x="6089400" y="-4850"/>
            <a:ext cx="3054600" cy="50292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None/>
            </a:pPr>
            <a:r>
              <a:t/>
            </a:r>
            <a:endParaRPr b="1" sz="1200"/>
          </a:p>
          <a:p>
            <a:pPr indent="0" lvl="0" marL="0" rtl="0" algn="l">
              <a:spcBef>
                <a:spcPts val="1200"/>
              </a:spcBef>
              <a:spcAft>
                <a:spcPts val="0"/>
              </a:spcAft>
              <a:buClr>
                <a:schemeClr val="dk1"/>
              </a:buClr>
              <a:buSzPts val="1100"/>
              <a:buFont typeface="Arial"/>
              <a:buNone/>
            </a:pPr>
            <a:r>
              <a:rPr b="1" lang="tr" sz="1200"/>
              <a:t>2.1   	Parameters</a:t>
            </a:r>
            <a:endParaRPr b="1" sz="1200"/>
          </a:p>
          <a:p>
            <a:pPr indent="0" lvl="0" marL="0" rtl="0" algn="l">
              <a:spcBef>
                <a:spcPts val="1200"/>
              </a:spcBef>
              <a:spcAft>
                <a:spcPts val="0"/>
              </a:spcAft>
              <a:buClr>
                <a:schemeClr val="dk1"/>
              </a:buClr>
              <a:buSzPts val="1100"/>
              <a:buFont typeface="Arial"/>
              <a:buNone/>
            </a:pPr>
            <a:r>
              <a:rPr b="1" lang="tr" sz="1200"/>
              <a:t>2.2   	Data</a:t>
            </a:r>
            <a:endParaRPr b="1" sz="1200"/>
          </a:p>
          <a:p>
            <a:pPr indent="0" lvl="0" marL="0" rtl="0" algn="l">
              <a:spcBef>
                <a:spcPts val="1200"/>
              </a:spcBef>
              <a:spcAft>
                <a:spcPts val="0"/>
              </a:spcAft>
              <a:buClr>
                <a:schemeClr val="dk1"/>
              </a:buClr>
              <a:buSzPts val="1100"/>
              <a:buFont typeface="Arial"/>
              <a:buNone/>
            </a:pPr>
            <a:r>
              <a:rPr lang="tr" sz="1200"/>
              <a:t>2.2.1   	Data of countries</a:t>
            </a:r>
            <a:endParaRPr sz="1200"/>
          </a:p>
          <a:p>
            <a:pPr indent="0" lvl="0" marL="0" rtl="0" algn="l">
              <a:spcBef>
                <a:spcPts val="1200"/>
              </a:spcBef>
              <a:spcAft>
                <a:spcPts val="0"/>
              </a:spcAft>
              <a:buClr>
                <a:schemeClr val="dk1"/>
              </a:buClr>
              <a:buSzPts val="1100"/>
              <a:buFont typeface="Arial"/>
              <a:buNone/>
            </a:pPr>
            <a:r>
              <a:rPr lang="tr" sz="1200"/>
              <a:t>2.2.2   	Data of parameters </a:t>
            </a:r>
            <a:endParaRPr sz="1200"/>
          </a:p>
          <a:p>
            <a:pPr indent="0" lvl="0" marL="0" rtl="0" algn="l">
              <a:spcBef>
                <a:spcPts val="1200"/>
              </a:spcBef>
              <a:spcAft>
                <a:spcPts val="0"/>
              </a:spcAft>
              <a:buClr>
                <a:schemeClr val="dk1"/>
              </a:buClr>
              <a:buSzPts val="1100"/>
              <a:buFont typeface="Arial"/>
              <a:buNone/>
            </a:pPr>
            <a:r>
              <a:rPr lang="tr" sz="1200"/>
              <a:t>2.2.3   	Data of SARS-CoV-2 variants and Spike protein mutant types  </a:t>
            </a:r>
            <a:endParaRPr sz="1200"/>
          </a:p>
          <a:p>
            <a:pPr indent="0" lvl="0" marL="0" rtl="0" algn="l">
              <a:spcBef>
                <a:spcPts val="1200"/>
              </a:spcBef>
              <a:spcAft>
                <a:spcPts val="0"/>
              </a:spcAft>
              <a:buClr>
                <a:schemeClr val="dk1"/>
              </a:buClr>
              <a:buSzPts val="1100"/>
              <a:buFont typeface="Arial"/>
              <a:buNone/>
            </a:pPr>
            <a:r>
              <a:rPr lang="tr" sz="1200"/>
              <a:t>2.2.4   	Microbiome data</a:t>
            </a:r>
            <a:endParaRPr sz="1200"/>
          </a:p>
          <a:p>
            <a:pPr indent="0" lvl="0" marL="0" rtl="0" algn="l">
              <a:spcBef>
                <a:spcPts val="1200"/>
              </a:spcBef>
              <a:spcAft>
                <a:spcPts val="0"/>
              </a:spcAft>
              <a:buNone/>
            </a:pPr>
            <a:r>
              <a:rPr lang="tr" sz="1200"/>
              <a:t>2.3   	</a:t>
            </a:r>
            <a:r>
              <a:rPr b="1" lang="tr" sz="1200"/>
              <a:t>Analysis </a:t>
            </a:r>
            <a:endParaRPr b="1" sz="1200"/>
          </a:p>
          <a:p>
            <a:pPr indent="0" lvl="0" marL="0" rtl="0" algn="l">
              <a:spcBef>
                <a:spcPts val="1200"/>
              </a:spcBef>
              <a:spcAft>
                <a:spcPts val="0"/>
              </a:spcAft>
              <a:buClr>
                <a:schemeClr val="dk1"/>
              </a:buClr>
              <a:buSzPts val="1100"/>
              <a:buFont typeface="Arial"/>
              <a:buNone/>
            </a:pPr>
            <a:r>
              <a:rPr lang="tr" sz="1200"/>
              <a:t>2.3.1   	Softwares. </a:t>
            </a:r>
            <a:endParaRPr sz="1200"/>
          </a:p>
          <a:p>
            <a:pPr indent="0" lvl="0" marL="0" rtl="0" algn="l">
              <a:spcBef>
                <a:spcPts val="1200"/>
              </a:spcBef>
              <a:spcAft>
                <a:spcPts val="0"/>
              </a:spcAft>
              <a:buClr>
                <a:schemeClr val="dk1"/>
              </a:buClr>
              <a:buSzPts val="1100"/>
              <a:buFont typeface="Arial"/>
              <a:buNone/>
            </a:pPr>
            <a:r>
              <a:rPr lang="tr" sz="1200"/>
              <a:t>2.3.2   	Set 1 analysis</a:t>
            </a:r>
            <a:endParaRPr sz="1200"/>
          </a:p>
          <a:p>
            <a:pPr indent="0" lvl="0" marL="0" rtl="0" algn="l">
              <a:spcBef>
                <a:spcPts val="1200"/>
              </a:spcBef>
              <a:spcAft>
                <a:spcPts val="0"/>
              </a:spcAft>
              <a:buClr>
                <a:schemeClr val="dk1"/>
              </a:buClr>
              <a:buSzPts val="1100"/>
              <a:buFont typeface="Arial"/>
              <a:buNone/>
            </a:pPr>
            <a:r>
              <a:rPr lang="tr" sz="1200"/>
              <a:t>2.3.3   	Set 2 analysis</a:t>
            </a:r>
            <a:endParaRPr sz="1200"/>
          </a:p>
          <a:p>
            <a:pPr indent="0" lvl="0" marL="0" rtl="0" algn="l">
              <a:spcBef>
                <a:spcPts val="1200"/>
              </a:spcBef>
              <a:spcAft>
                <a:spcPts val="0"/>
              </a:spcAft>
              <a:buClr>
                <a:schemeClr val="dk1"/>
              </a:buClr>
              <a:buSzPts val="1100"/>
              <a:buFont typeface="Arial"/>
              <a:buNone/>
            </a:pPr>
            <a:r>
              <a:rPr lang="tr" sz="1200"/>
              <a:t>2.3.4   	Set 3 analysis</a:t>
            </a:r>
            <a:endParaRPr sz="1200"/>
          </a:p>
          <a:p>
            <a:pPr indent="0" lvl="0" marL="0" rtl="0" algn="l">
              <a:lnSpc>
                <a:spcPct val="100000"/>
              </a:lnSpc>
              <a:spcBef>
                <a:spcPts val="1200"/>
              </a:spcBef>
              <a:spcAft>
                <a:spcPts val="1200"/>
              </a:spcAft>
              <a:buClr>
                <a:schemeClr val="dk1"/>
              </a:buClr>
              <a:buSzPts val="688"/>
              <a:buFont typeface="Arial"/>
              <a:buNone/>
            </a:pPr>
            <a:r>
              <a:rPr lang="tr" sz="1200"/>
              <a:t>2.4    </a:t>
            </a:r>
            <a:r>
              <a:rPr b="1" lang="tr" sz="1200"/>
              <a:t>	Testing hypotheses </a:t>
            </a:r>
            <a:r>
              <a:rPr lang="tr" sz="1200"/>
              <a:t> </a:t>
            </a:r>
            <a:endParaRPr b="1" sz="1200"/>
          </a:p>
        </p:txBody>
      </p:sp>
      <p:grpSp>
        <p:nvGrpSpPr>
          <p:cNvPr id="278" name="Google Shape;278;p31"/>
          <p:cNvGrpSpPr/>
          <p:nvPr/>
        </p:nvGrpSpPr>
        <p:grpSpPr>
          <a:xfrm>
            <a:off x="3409722" y="824063"/>
            <a:ext cx="2351902" cy="3495474"/>
            <a:chOff x="3409722" y="824063"/>
            <a:chExt cx="2351902" cy="3495474"/>
          </a:xfrm>
        </p:grpSpPr>
        <p:sp>
          <p:nvSpPr>
            <p:cNvPr id="279" name="Google Shape;279;p31"/>
            <p:cNvSpPr/>
            <p:nvPr/>
          </p:nvSpPr>
          <p:spPr>
            <a:xfrm rot="-5400000">
              <a:off x="2850822" y="1408938"/>
              <a:ext cx="3469500" cy="23517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1"/>
            <p:cNvSpPr/>
            <p:nvPr/>
          </p:nvSpPr>
          <p:spPr>
            <a:xfrm rot="-5400000">
              <a:off x="2851024" y="1382963"/>
              <a:ext cx="3469500" cy="23517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1"/>
            <p:cNvSpPr/>
            <p:nvPr/>
          </p:nvSpPr>
          <p:spPr>
            <a:xfrm>
              <a:off x="4349865" y="4144403"/>
              <a:ext cx="471000" cy="657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282" name="Google Shape;282;p31"/>
          <p:cNvPicPr preferRelativeResize="0"/>
          <p:nvPr/>
        </p:nvPicPr>
        <p:blipFill rotWithShape="1">
          <a:blip r:embed="rId3">
            <a:alphaModFix/>
          </a:blip>
          <a:srcRect b="21737" l="55042" r="26199" t="50090"/>
          <a:stretch/>
        </p:blipFill>
        <p:spPr>
          <a:xfrm>
            <a:off x="3409739" y="978859"/>
            <a:ext cx="2351700" cy="3061800"/>
          </a:xfrm>
          <a:prstGeom prst="rect">
            <a:avLst/>
          </a:prstGeom>
          <a:noFill/>
          <a:ln>
            <a:noFill/>
          </a:ln>
        </p:spPr>
      </p:pic>
      <p:sp>
        <p:nvSpPr>
          <p:cNvPr id="283" name="Google Shape;283;p31"/>
          <p:cNvSpPr/>
          <p:nvPr/>
        </p:nvSpPr>
        <p:spPr>
          <a:xfrm flipH="1">
            <a:off x="3409382" y="979361"/>
            <a:ext cx="2351700" cy="3061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 name="Google Shape;284;p31"/>
          <p:cNvPicPr preferRelativeResize="0"/>
          <p:nvPr/>
        </p:nvPicPr>
        <p:blipFill>
          <a:blip r:embed="rId4">
            <a:alphaModFix/>
          </a:blip>
          <a:stretch>
            <a:fillRect/>
          </a:stretch>
        </p:blipFill>
        <p:spPr>
          <a:xfrm rot="5399997">
            <a:off x="2090379" y="1218927"/>
            <a:ext cx="5144324" cy="2706469"/>
          </a:xfrm>
          <a:prstGeom prst="rect">
            <a:avLst/>
          </a:prstGeom>
          <a:noFill/>
          <a:ln>
            <a:noFill/>
          </a:ln>
        </p:spPr>
      </p:pic>
      <p:pic>
        <p:nvPicPr>
          <p:cNvPr id="285" name="Google Shape;285;p31"/>
          <p:cNvPicPr preferRelativeResize="0"/>
          <p:nvPr/>
        </p:nvPicPr>
        <p:blipFill>
          <a:blip r:embed="rId4">
            <a:alphaModFix/>
          </a:blip>
          <a:stretch>
            <a:fillRect/>
          </a:stretch>
        </p:blipFill>
        <p:spPr>
          <a:xfrm>
            <a:off x="-1365975" y="0"/>
            <a:ext cx="2503274" cy="131697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32"/>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Materials &amp; Methods</a:t>
            </a:r>
            <a:endParaRPr/>
          </a:p>
          <a:p>
            <a:pPr indent="0" lvl="0" marL="0" rtl="0" algn="l">
              <a:spcBef>
                <a:spcPts val="0"/>
              </a:spcBef>
              <a:spcAft>
                <a:spcPts val="0"/>
              </a:spcAft>
              <a:buNone/>
            </a:pPr>
            <a:r>
              <a:t/>
            </a:r>
            <a:endParaRPr/>
          </a:p>
        </p:txBody>
      </p:sp>
      <p:sp>
        <p:nvSpPr>
          <p:cNvPr id="291" name="Google Shape;291;p32"/>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lang="tr" sz="700"/>
              <a:t>       </a:t>
            </a:r>
            <a:r>
              <a:rPr b="1" lang="tr" sz="1300"/>
              <a:t>Data of countries</a:t>
            </a:r>
            <a:endParaRPr b="1" sz="1300"/>
          </a:p>
          <a:p>
            <a:pPr indent="0" lvl="0" marL="0" rtl="0" algn="l">
              <a:lnSpc>
                <a:spcPct val="115000"/>
              </a:lnSpc>
              <a:spcBef>
                <a:spcPts val="1800"/>
              </a:spcBef>
              <a:spcAft>
                <a:spcPts val="0"/>
              </a:spcAft>
              <a:buNone/>
            </a:pPr>
            <a:r>
              <a:t/>
            </a:r>
            <a:endParaRPr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sp>
        <p:nvSpPr>
          <p:cNvPr id="292" name="Google Shape;292;p32"/>
          <p:cNvSpPr txBox="1"/>
          <p:nvPr>
            <p:ph idx="1" type="body"/>
          </p:nvPr>
        </p:nvSpPr>
        <p:spPr>
          <a:xfrm>
            <a:off x="155000" y="1352900"/>
            <a:ext cx="3281100" cy="2631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tr" sz="1800"/>
              <a:t>Data of </a:t>
            </a:r>
            <a:r>
              <a:rPr lang="tr" sz="1800"/>
              <a:t>56 countries</a:t>
            </a:r>
            <a:r>
              <a:rPr lang="tr" sz="1300"/>
              <a:t> </a:t>
            </a:r>
            <a:endParaRPr sz="1300"/>
          </a:p>
          <a:p>
            <a:pPr indent="0" lvl="0" marL="0" rtl="0" algn="l">
              <a:lnSpc>
                <a:spcPct val="100000"/>
              </a:lnSpc>
              <a:spcBef>
                <a:spcPts val="1200"/>
              </a:spcBef>
              <a:spcAft>
                <a:spcPts val="0"/>
              </a:spcAft>
              <a:buNone/>
            </a:pPr>
            <a:r>
              <a:rPr lang="tr" sz="1800"/>
              <a:t>and </a:t>
            </a:r>
            <a:endParaRPr sz="1800"/>
          </a:p>
          <a:p>
            <a:pPr indent="0" lvl="0" marL="0" rtl="0" algn="l">
              <a:lnSpc>
                <a:spcPct val="100000"/>
              </a:lnSpc>
              <a:spcBef>
                <a:spcPts val="1200"/>
              </a:spcBef>
              <a:spcAft>
                <a:spcPts val="0"/>
              </a:spcAft>
              <a:buNone/>
            </a:pPr>
            <a:r>
              <a:rPr lang="tr" sz="1800"/>
              <a:t>Data of 15 variants of SARS-CoV-2 &amp; 14 single mutations (13 Spike mutation, 1 Orf mutation) that are found in these 56 countries were used for analyzes.</a:t>
            </a:r>
            <a:endParaRPr sz="1800"/>
          </a:p>
          <a:p>
            <a:pPr indent="0" lvl="0" marL="0" rtl="0" algn="l">
              <a:lnSpc>
                <a:spcPct val="100000"/>
              </a:lnSpc>
              <a:spcBef>
                <a:spcPts val="1200"/>
              </a:spcBef>
              <a:spcAft>
                <a:spcPts val="1200"/>
              </a:spcAft>
              <a:buSzPts val="688"/>
              <a:buNone/>
            </a:pPr>
            <a:r>
              <a:t/>
            </a:r>
            <a:endParaRPr sz="1300"/>
          </a:p>
        </p:txBody>
      </p:sp>
      <p:pic>
        <p:nvPicPr>
          <p:cNvPr id="293" name="Google Shape;293;p32"/>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294" name="Google Shape;294;p32"/>
          <p:cNvSpPr txBox="1"/>
          <p:nvPr/>
        </p:nvSpPr>
        <p:spPr>
          <a:xfrm>
            <a:off x="3436100" y="3959000"/>
            <a:ext cx="5492700" cy="608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tr" sz="1100">
                <a:solidFill>
                  <a:schemeClr val="dk1"/>
                </a:solidFill>
              </a:rPr>
              <a:t>Figure 12. The geographical distribution of the selected countries for the analysis from the GISAID database. </a:t>
            </a:r>
            <a:endParaRPr sz="1100">
              <a:solidFill>
                <a:schemeClr val="dk1"/>
              </a:solidFill>
            </a:endParaRPr>
          </a:p>
        </p:txBody>
      </p:sp>
      <p:pic>
        <p:nvPicPr>
          <p:cNvPr id="295" name="Google Shape;295;p32"/>
          <p:cNvPicPr preferRelativeResize="0"/>
          <p:nvPr/>
        </p:nvPicPr>
        <p:blipFill>
          <a:blip r:embed="rId4">
            <a:alphaModFix/>
          </a:blip>
          <a:stretch>
            <a:fillRect/>
          </a:stretch>
        </p:blipFill>
        <p:spPr>
          <a:xfrm>
            <a:off x="3436092" y="1065075"/>
            <a:ext cx="5492582" cy="2893800"/>
          </a:xfrm>
          <a:prstGeom prst="rect">
            <a:avLst/>
          </a:prstGeom>
          <a:noFill/>
          <a:ln>
            <a:noFill/>
          </a:ln>
        </p:spPr>
      </p:pic>
      <p:sp>
        <p:nvSpPr>
          <p:cNvPr id="296" name="Google Shape;296;p32"/>
          <p:cNvSpPr txBox="1"/>
          <p:nvPr/>
        </p:nvSpPr>
        <p:spPr>
          <a:xfrm>
            <a:off x="291000" y="4169825"/>
            <a:ext cx="300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300" u="sng">
                <a:solidFill>
                  <a:schemeClr val="accent5"/>
                </a:solidFill>
                <a:hlinkClick r:id="rId5">
                  <a:extLst>
                    <a:ext uri="{A12FA001-AC4F-418D-AE19-62706E023703}">
                      <ahyp:hlinkClr val="tx"/>
                    </a:ext>
                  </a:extLst>
                </a:hlinkClick>
              </a:rPr>
              <a:t>https://covariants.org/per-country</a:t>
            </a:r>
            <a:r>
              <a:rPr lang="tr" sz="1300">
                <a:solidFill>
                  <a:schemeClr val="dk1"/>
                </a:solidFill>
              </a:rPr>
              <a:t> </a:t>
            </a:r>
            <a:endParaRPr sz="1800">
              <a:solidFill>
                <a:schemeClr val="dk1"/>
              </a:solidFill>
            </a:endParaRPr>
          </a:p>
          <a:p>
            <a:pPr indent="0" lvl="0" marL="0" rtl="0" algn="l">
              <a:spcBef>
                <a:spcPts val="1200"/>
              </a:spcBef>
              <a:spcAft>
                <a:spcPts val="1200"/>
              </a:spcAft>
              <a:buNone/>
            </a:pPr>
            <a:r>
              <a:rPr lang="tr" sz="1300" u="sng">
                <a:solidFill>
                  <a:schemeClr val="accent5"/>
                </a:solidFill>
                <a:hlinkClick r:id="rId6">
                  <a:extLst>
                    <a:ext uri="{A12FA001-AC4F-418D-AE19-62706E023703}">
                      <ahyp:hlinkClr val="tx"/>
                    </a:ext>
                  </a:extLst>
                </a:hlinkClick>
              </a:rPr>
              <a:t>https://covariants.org/per-variant</a:t>
            </a:r>
            <a:r>
              <a:rPr lang="tr" sz="1300">
                <a:solidFill>
                  <a:schemeClr val="dk1"/>
                </a:solidFill>
              </a:rPr>
              <a:t>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3"/>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tr"/>
              <a:t>Materials &amp; Methods</a:t>
            </a:r>
            <a:endParaRPr/>
          </a:p>
          <a:p>
            <a:pPr indent="0" lvl="0" marL="0" rtl="0" algn="l">
              <a:spcBef>
                <a:spcPts val="0"/>
              </a:spcBef>
              <a:spcAft>
                <a:spcPts val="0"/>
              </a:spcAft>
              <a:buNone/>
            </a:pPr>
            <a:r>
              <a:t/>
            </a:r>
            <a:endParaRPr/>
          </a:p>
        </p:txBody>
      </p:sp>
      <p:sp>
        <p:nvSpPr>
          <p:cNvPr id="302" name="Google Shape;302;p33"/>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lang="tr" sz="1300"/>
              <a:t> </a:t>
            </a:r>
            <a:r>
              <a:rPr b="1" lang="tr" sz="1300"/>
              <a:t>Data of Parameters</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sp>
        <p:nvSpPr>
          <p:cNvPr id="303" name="Google Shape;303;p33"/>
          <p:cNvSpPr txBox="1"/>
          <p:nvPr>
            <p:ph idx="1" type="body"/>
          </p:nvPr>
        </p:nvSpPr>
        <p:spPr>
          <a:xfrm>
            <a:off x="703525" y="1668200"/>
            <a:ext cx="2700000" cy="206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688"/>
              <a:buNone/>
            </a:pPr>
            <a:r>
              <a:rPr lang="tr" sz="1800"/>
              <a:t>6 parameter sets that are containing 37 different data types for 56 country obtained for analyzes.</a:t>
            </a:r>
            <a:endParaRPr sz="1800"/>
          </a:p>
        </p:txBody>
      </p:sp>
      <p:pic>
        <p:nvPicPr>
          <p:cNvPr id="304" name="Google Shape;304;p33"/>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305" name="Google Shape;305;p33"/>
          <p:cNvSpPr txBox="1"/>
          <p:nvPr/>
        </p:nvSpPr>
        <p:spPr>
          <a:xfrm>
            <a:off x="1190000" y="3820100"/>
            <a:ext cx="7737900" cy="111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tr" sz="1100">
                <a:solidFill>
                  <a:schemeClr val="dk1"/>
                </a:solidFill>
              </a:rPr>
              <a:t>Figure 13. Representation of the selected parameter sets. The six sets of parameters are represented as a cluster and the dependent variables of the Set 1 Analysis (COVID-19 Fatality Rate and COVID-19 Reproductivity Rate) are represented as an ellipse. COVID19 reproduction rate shows the newly infected individuals by an infected person. If the rate is bigger than 1, the virus spread. If the rate is smaller than 1, the virus will gradually disappear from the population. </a:t>
            </a:r>
            <a:endParaRPr sz="1100">
              <a:solidFill>
                <a:schemeClr val="dk1"/>
              </a:solidFill>
            </a:endParaRPr>
          </a:p>
        </p:txBody>
      </p:sp>
      <p:pic>
        <p:nvPicPr>
          <p:cNvPr id="306" name="Google Shape;306;p33"/>
          <p:cNvPicPr preferRelativeResize="0"/>
          <p:nvPr/>
        </p:nvPicPr>
        <p:blipFill>
          <a:blip r:embed="rId4">
            <a:alphaModFix/>
          </a:blip>
          <a:stretch>
            <a:fillRect/>
          </a:stretch>
        </p:blipFill>
        <p:spPr>
          <a:xfrm>
            <a:off x="3731650" y="314900"/>
            <a:ext cx="4944175" cy="3505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6"/>
          <p:cNvSpPr txBox="1"/>
          <p:nvPr>
            <p:ph type="title"/>
          </p:nvPr>
        </p:nvSpPr>
        <p:spPr>
          <a:xfrm>
            <a:off x="1297500" y="1132625"/>
            <a:ext cx="7038900" cy="487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Outline</a:t>
            </a:r>
            <a:endParaRPr/>
          </a:p>
        </p:txBody>
      </p:sp>
      <p:sp>
        <p:nvSpPr>
          <p:cNvPr id="98" name="Google Shape;98;p16"/>
          <p:cNvSpPr txBox="1"/>
          <p:nvPr/>
        </p:nvSpPr>
        <p:spPr>
          <a:xfrm>
            <a:off x="1297500" y="1897975"/>
            <a:ext cx="6709800" cy="2392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tr" sz="2100">
                <a:solidFill>
                  <a:schemeClr val="dk1"/>
                </a:solidFill>
                <a:latin typeface="Montserrat"/>
                <a:ea typeface="Montserrat"/>
                <a:cs typeface="Montserrat"/>
                <a:sym typeface="Montserrat"/>
              </a:rPr>
              <a:t>Introduction: Theoretical Background</a:t>
            </a:r>
            <a:endParaRPr sz="2100">
              <a:solidFill>
                <a:schemeClr val="dk1"/>
              </a:solidFill>
              <a:latin typeface="Montserrat"/>
              <a:ea typeface="Montserrat"/>
              <a:cs typeface="Montserrat"/>
              <a:sym typeface="Montserrat"/>
            </a:endParaRPr>
          </a:p>
          <a:p>
            <a:pPr indent="0" lvl="0" marL="0" rtl="0" algn="l">
              <a:spcBef>
                <a:spcPts val="0"/>
              </a:spcBef>
              <a:spcAft>
                <a:spcPts val="0"/>
              </a:spcAft>
              <a:buNone/>
            </a:pPr>
            <a:r>
              <a:rPr lang="tr" sz="2100">
                <a:solidFill>
                  <a:schemeClr val="dk1"/>
                </a:solidFill>
                <a:latin typeface="Montserrat"/>
                <a:ea typeface="Montserrat"/>
                <a:cs typeface="Montserrat"/>
                <a:sym typeface="Montserrat"/>
              </a:rPr>
              <a:t>Materials and Methods</a:t>
            </a:r>
            <a:endParaRPr sz="2100">
              <a:solidFill>
                <a:schemeClr val="dk1"/>
              </a:solidFill>
              <a:latin typeface="Montserrat"/>
              <a:ea typeface="Montserrat"/>
              <a:cs typeface="Montserrat"/>
              <a:sym typeface="Montserrat"/>
            </a:endParaRPr>
          </a:p>
          <a:p>
            <a:pPr indent="0" lvl="0" marL="0" rtl="0" algn="l">
              <a:spcBef>
                <a:spcPts val="0"/>
              </a:spcBef>
              <a:spcAft>
                <a:spcPts val="0"/>
              </a:spcAft>
              <a:buNone/>
            </a:pPr>
            <a:r>
              <a:rPr lang="tr" sz="2100">
                <a:solidFill>
                  <a:schemeClr val="dk1"/>
                </a:solidFill>
                <a:latin typeface="Montserrat"/>
                <a:ea typeface="Montserrat"/>
                <a:cs typeface="Montserrat"/>
                <a:sym typeface="Montserrat"/>
              </a:rPr>
              <a:t>Results</a:t>
            </a:r>
            <a:endParaRPr sz="2100">
              <a:solidFill>
                <a:schemeClr val="dk1"/>
              </a:solidFill>
              <a:latin typeface="Montserrat"/>
              <a:ea typeface="Montserrat"/>
              <a:cs typeface="Montserrat"/>
              <a:sym typeface="Montserrat"/>
            </a:endParaRPr>
          </a:p>
          <a:p>
            <a:pPr indent="0" lvl="0" marL="0" rtl="0" algn="l">
              <a:spcBef>
                <a:spcPts val="0"/>
              </a:spcBef>
              <a:spcAft>
                <a:spcPts val="0"/>
              </a:spcAft>
              <a:buNone/>
            </a:pPr>
            <a:r>
              <a:rPr lang="tr" sz="2100">
                <a:solidFill>
                  <a:schemeClr val="dk1"/>
                </a:solidFill>
                <a:latin typeface="Montserrat"/>
                <a:ea typeface="Montserrat"/>
                <a:cs typeface="Montserrat"/>
                <a:sym typeface="Montserrat"/>
              </a:rPr>
              <a:t>Discussion</a:t>
            </a:r>
            <a:endParaRPr sz="2100">
              <a:solidFill>
                <a:schemeClr val="dk1"/>
              </a:solidFill>
              <a:latin typeface="Montserrat"/>
              <a:ea typeface="Montserrat"/>
              <a:cs typeface="Montserrat"/>
              <a:sym typeface="Montserrat"/>
            </a:endParaRPr>
          </a:p>
          <a:p>
            <a:pPr indent="0" lvl="0" marL="0" rtl="0" algn="l">
              <a:spcBef>
                <a:spcPts val="0"/>
              </a:spcBef>
              <a:spcAft>
                <a:spcPts val="0"/>
              </a:spcAft>
              <a:buNone/>
            </a:pPr>
            <a:r>
              <a:rPr lang="tr" sz="2100">
                <a:solidFill>
                  <a:schemeClr val="dk1"/>
                </a:solidFill>
                <a:latin typeface="Montserrat"/>
                <a:ea typeface="Montserrat"/>
                <a:cs typeface="Montserrat"/>
                <a:sym typeface="Montserrat"/>
              </a:rPr>
              <a:t>Conclusion</a:t>
            </a:r>
            <a:endParaRPr sz="21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2100">
              <a:solidFill>
                <a:schemeClr val="dk1"/>
              </a:solidFill>
              <a:latin typeface="Montserrat"/>
              <a:ea typeface="Montserrat"/>
              <a:cs typeface="Montserrat"/>
              <a:sym typeface="Montserrat"/>
            </a:endParaRPr>
          </a:p>
        </p:txBody>
      </p:sp>
      <p:sp>
        <p:nvSpPr>
          <p:cNvPr id="99" name="Google Shape;99;p16"/>
          <p:cNvSpPr txBox="1"/>
          <p:nvPr/>
        </p:nvSpPr>
        <p:spPr>
          <a:xfrm>
            <a:off x="4443276" y="20975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800">
              <a:solidFill>
                <a:srgbClr val="CACACA"/>
              </a:solidFill>
              <a:latin typeface="Average"/>
              <a:ea typeface="Average"/>
              <a:cs typeface="Average"/>
              <a:sym typeface="Average"/>
            </a:endParaRPr>
          </a:p>
        </p:txBody>
      </p:sp>
      <p:sp>
        <p:nvSpPr>
          <p:cNvPr id="100" name="Google Shape;100;p16"/>
          <p:cNvSpPr txBox="1"/>
          <p:nvPr/>
        </p:nvSpPr>
        <p:spPr>
          <a:xfrm>
            <a:off x="4443276" y="3725075"/>
            <a:ext cx="3018300" cy="3255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CACACA"/>
              </a:solidFill>
              <a:latin typeface="Montserrat"/>
              <a:ea typeface="Montserrat"/>
              <a:cs typeface="Montserrat"/>
              <a:sym typeface="Montserrat"/>
            </a:endParaRPr>
          </a:p>
        </p:txBody>
      </p:sp>
      <p:pic>
        <p:nvPicPr>
          <p:cNvPr id="101" name="Google Shape;101;p16"/>
          <p:cNvPicPr preferRelativeResize="0"/>
          <p:nvPr/>
        </p:nvPicPr>
        <p:blipFill>
          <a:blip r:embed="rId3">
            <a:alphaModFix/>
          </a:blip>
          <a:stretch>
            <a:fillRect/>
          </a:stretch>
        </p:blipFill>
        <p:spPr>
          <a:xfrm rot="5400002">
            <a:off x="5101929" y="1699233"/>
            <a:ext cx="7561116" cy="3977982"/>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34"/>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Materials &amp; Methods</a:t>
            </a:r>
            <a:endParaRPr/>
          </a:p>
          <a:p>
            <a:pPr indent="0" lvl="0" marL="0" rtl="0" algn="l">
              <a:spcBef>
                <a:spcPts val="0"/>
              </a:spcBef>
              <a:spcAft>
                <a:spcPts val="0"/>
              </a:spcAft>
              <a:buNone/>
            </a:pPr>
            <a:r>
              <a:t/>
            </a:r>
            <a:endParaRPr/>
          </a:p>
        </p:txBody>
      </p:sp>
      <p:sp>
        <p:nvSpPr>
          <p:cNvPr id="312" name="Google Shape;312;p34"/>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lang="tr" sz="700"/>
              <a:t> </a:t>
            </a:r>
            <a:r>
              <a:rPr b="1" lang="tr" sz="1300"/>
              <a:t>Microbiome Data</a:t>
            </a:r>
            <a:endParaRPr b="1" sz="1300"/>
          </a:p>
          <a:p>
            <a:pPr indent="0" lvl="0" marL="0" rtl="0" algn="l">
              <a:lnSpc>
                <a:spcPct val="115000"/>
              </a:lnSpc>
              <a:spcBef>
                <a:spcPts val="1800"/>
              </a:spcBef>
              <a:spcAft>
                <a:spcPts val="0"/>
              </a:spcAft>
              <a:buNone/>
            </a:pPr>
            <a:r>
              <a:t/>
            </a:r>
            <a:endParaRPr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sp>
        <p:nvSpPr>
          <p:cNvPr id="313" name="Google Shape;313;p34"/>
          <p:cNvSpPr txBox="1"/>
          <p:nvPr>
            <p:ph idx="1" type="body"/>
          </p:nvPr>
        </p:nvSpPr>
        <p:spPr>
          <a:xfrm>
            <a:off x="291000" y="1581500"/>
            <a:ext cx="3145200" cy="20652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Clr>
                <a:schemeClr val="dk1"/>
              </a:buClr>
              <a:buSzPts val="1100"/>
              <a:buFont typeface="Arial"/>
              <a:buNone/>
            </a:pPr>
            <a:r>
              <a:rPr lang="tr" sz="1400"/>
              <a:t>As microbiota data, bacterial distribution of gut microbiota in Mobeen's 2018 study (Mobeen et al., 2018) was used for 7 countries (Indonesia, India, Japan, Sweden, USA, Italy, Spain) for Set 3 Analysis. </a:t>
            </a:r>
            <a:endParaRPr sz="1400"/>
          </a:p>
          <a:p>
            <a:pPr indent="0" lvl="0" marL="0" rtl="0" algn="l">
              <a:lnSpc>
                <a:spcPct val="100000"/>
              </a:lnSpc>
              <a:spcBef>
                <a:spcPts val="1200"/>
              </a:spcBef>
              <a:spcAft>
                <a:spcPts val="0"/>
              </a:spcAft>
              <a:buClr>
                <a:schemeClr val="dk1"/>
              </a:buClr>
              <a:buSzPts val="688"/>
              <a:buFont typeface="Arial"/>
              <a:buNone/>
            </a:pPr>
            <a:r>
              <a:rPr lang="tr" sz="1300" u="sng">
                <a:solidFill>
                  <a:schemeClr val="hlink"/>
                </a:solidFill>
                <a:hlinkClick r:id="rId3"/>
              </a:rPr>
              <a:t>https://www.ncbi.nlm.nih.gov/pmc/articles/PMC6563668/</a:t>
            </a:r>
            <a:r>
              <a:rPr lang="tr" sz="1300"/>
              <a:t> </a:t>
            </a:r>
            <a:endParaRPr sz="1300"/>
          </a:p>
          <a:p>
            <a:pPr indent="0" lvl="0" marL="0" rtl="0" algn="l">
              <a:lnSpc>
                <a:spcPct val="100000"/>
              </a:lnSpc>
              <a:spcBef>
                <a:spcPts val="1200"/>
              </a:spcBef>
              <a:spcAft>
                <a:spcPts val="1200"/>
              </a:spcAft>
              <a:buSzPts val="688"/>
              <a:buNone/>
            </a:pPr>
            <a:r>
              <a:t/>
            </a:r>
            <a:endParaRPr sz="1300"/>
          </a:p>
        </p:txBody>
      </p:sp>
      <p:pic>
        <p:nvPicPr>
          <p:cNvPr id="314" name="Google Shape;314;p34"/>
          <p:cNvPicPr preferRelativeResize="0"/>
          <p:nvPr/>
        </p:nvPicPr>
        <p:blipFill>
          <a:blip r:embed="rId4">
            <a:alphaModFix/>
          </a:blip>
          <a:stretch>
            <a:fillRect/>
          </a:stretch>
        </p:blipFill>
        <p:spPr>
          <a:xfrm>
            <a:off x="-1365975" y="0"/>
            <a:ext cx="2503274" cy="1316974"/>
          </a:xfrm>
          <a:prstGeom prst="rect">
            <a:avLst/>
          </a:prstGeom>
          <a:noFill/>
          <a:ln>
            <a:noFill/>
          </a:ln>
        </p:spPr>
      </p:pic>
      <p:sp>
        <p:nvSpPr>
          <p:cNvPr id="315" name="Google Shape;315;p34"/>
          <p:cNvSpPr txBox="1"/>
          <p:nvPr/>
        </p:nvSpPr>
        <p:spPr>
          <a:xfrm>
            <a:off x="740900" y="3960100"/>
            <a:ext cx="3000000" cy="86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tr" sz="1100">
                <a:solidFill>
                  <a:schemeClr val="dk1"/>
                </a:solidFill>
              </a:rPr>
              <a:t>Figure 14. The selected countries for the analysis and their microbial compositions </a:t>
            </a:r>
            <a:r>
              <a:rPr i="1" lang="tr" sz="1100">
                <a:solidFill>
                  <a:schemeClr val="dk1"/>
                </a:solidFill>
              </a:rPr>
              <a:t>(Mobeen et al., 2018)</a:t>
            </a:r>
            <a:endParaRPr i="1" sz="1100">
              <a:solidFill>
                <a:schemeClr val="dk1"/>
              </a:solidFill>
            </a:endParaRPr>
          </a:p>
        </p:txBody>
      </p:sp>
      <p:pic>
        <p:nvPicPr>
          <p:cNvPr id="316" name="Google Shape;316;p34"/>
          <p:cNvPicPr preferRelativeResize="0"/>
          <p:nvPr/>
        </p:nvPicPr>
        <p:blipFill>
          <a:blip r:embed="rId5">
            <a:alphaModFix/>
          </a:blip>
          <a:stretch>
            <a:fillRect/>
          </a:stretch>
        </p:blipFill>
        <p:spPr>
          <a:xfrm>
            <a:off x="3450650" y="370600"/>
            <a:ext cx="5898499" cy="45512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5"/>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Materials &amp; Methods</a:t>
            </a:r>
            <a:endParaRPr/>
          </a:p>
          <a:p>
            <a:pPr indent="0" lvl="0" marL="0" rtl="0" algn="l">
              <a:spcBef>
                <a:spcPts val="0"/>
              </a:spcBef>
              <a:spcAft>
                <a:spcPts val="0"/>
              </a:spcAft>
              <a:buNone/>
            </a:pPr>
            <a:r>
              <a:t/>
            </a:r>
            <a:endParaRPr/>
          </a:p>
        </p:txBody>
      </p:sp>
      <p:pic>
        <p:nvPicPr>
          <p:cNvPr id="322" name="Google Shape;322;p35"/>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323" name="Google Shape;323;p35"/>
          <p:cNvSpPr txBox="1"/>
          <p:nvPr/>
        </p:nvSpPr>
        <p:spPr>
          <a:xfrm>
            <a:off x="4267200" y="4348666"/>
            <a:ext cx="44346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tr" sz="1100">
                <a:solidFill>
                  <a:srgbClr val="000000"/>
                </a:solidFill>
              </a:rPr>
              <a:t>Figure </a:t>
            </a:r>
            <a:r>
              <a:rPr lang="tr" sz="1100"/>
              <a:t>15</a:t>
            </a:r>
            <a:r>
              <a:rPr lang="tr" sz="1100">
                <a:solidFill>
                  <a:srgbClr val="000000"/>
                </a:solidFill>
              </a:rPr>
              <a:t>. The softwares that were used in this study.</a:t>
            </a:r>
            <a:endParaRPr i="1" sz="1100">
              <a:solidFill>
                <a:srgbClr val="000000"/>
              </a:solidFill>
            </a:endParaRPr>
          </a:p>
        </p:txBody>
      </p:sp>
      <p:pic>
        <p:nvPicPr>
          <p:cNvPr id="324" name="Google Shape;324;p35"/>
          <p:cNvPicPr preferRelativeResize="0"/>
          <p:nvPr/>
        </p:nvPicPr>
        <p:blipFill>
          <a:blip r:embed="rId4">
            <a:alphaModFix/>
          </a:blip>
          <a:stretch>
            <a:fillRect/>
          </a:stretch>
        </p:blipFill>
        <p:spPr>
          <a:xfrm>
            <a:off x="4435616" y="701400"/>
            <a:ext cx="3041731" cy="3066284"/>
          </a:xfrm>
          <a:prstGeom prst="rect">
            <a:avLst/>
          </a:prstGeom>
          <a:noFill/>
          <a:ln>
            <a:noFill/>
          </a:ln>
        </p:spPr>
      </p:pic>
      <p:pic>
        <p:nvPicPr>
          <p:cNvPr id="325" name="Google Shape;325;p35"/>
          <p:cNvPicPr preferRelativeResize="0"/>
          <p:nvPr/>
        </p:nvPicPr>
        <p:blipFill>
          <a:blip r:embed="rId5">
            <a:alphaModFix/>
          </a:blip>
          <a:stretch>
            <a:fillRect/>
          </a:stretch>
        </p:blipFill>
        <p:spPr>
          <a:xfrm>
            <a:off x="5701057" y="2312368"/>
            <a:ext cx="2046182" cy="1948079"/>
          </a:xfrm>
          <a:prstGeom prst="rect">
            <a:avLst/>
          </a:prstGeom>
          <a:noFill/>
          <a:ln>
            <a:noFill/>
          </a:ln>
        </p:spPr>
      </p:pic>
      <p:sp>
        <p:nvSpPr>
          <p:cNvPr id="326" name="Google Shape;326;p35"/>
          <p:cNvSpPr txBox="1"/>
          <p:nvPr/>
        </p:nvSpPr>
        <p:spPr>
          <a:xfrm>
            <a:off x="570900" y="1648200"/>
            <a:ext cx="30000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800"/>
              <a:t>In this study, multi-linear regression, bivariate correlation, logistic regression analyzes and a parameter selection model were used.</a:t>
            </a: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6"/>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Materials &amp; Methods</a:t>
            </a:r>
            <a:endParaRPr/>
          </a:p>
          <a:p>
            <a:pPr indent="0" lvl="0" marL="0" rtl="0" algn="l">
              <a:spcBef>
                <a:spcPts val="0"/>
              </a:spcBef>
              <a:spcAft>
                <a:spcPts val="0"/>
              </a:spcAft>
              <a:buNone/>
            </a:pPr>
            <a:r>
              <a:t/>
            </a:r>
            <a:endParaRPr/>
          </a:p>
        </p:txBody>
      </p:sp>
      <p:sp>
        <p:nvSpPr>
          <p:cNvPr id="332" name="Google Shape;332;p36"/>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tr" sz="1300"/>
              <a:t>Testing hypotheses</a:t>
            </a:r>
            <a:endParaRPr b="1" sz="1300"/>
          </a:p>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sp>
        <p:nvSpPr>
          <p:cNvPr id="333" name="Google Shape;333;p36"/>
          <p:cNvSpPr txBox="1"/>
          <p:nvPr>
            <p:ph idx="1" type="body"/>
          </p:nvPr>
        </p:nvSpPr>
        <p:spPr>
          <a:xfrm>
            <a:off x="585000" y="1645950"/>
            <a:ext cx="2564100" cy="3141300"/>
          </a:xfrm>
          <a:prstGeom prst="rect">
            <a:avLst/>
          </a:prstGeom>
        </p:spPr>
        <p:txBody>
          <a:bodyPr anchorCtr="0" anchor="t" bIns="91425" lIns="91425" spcFirstLastPara="1" rIns="91425" wrap="square" tIns="91425">
            <a:noAutofit/>
          </a:bodyPr>
          <a:lstStyle/>
          <a:p>
            <a:pPr indent="0" lvl="0" marL="0" rtl="0" algn="just">
              <a:spcBef>
                <a:spcPts val="1200"/>
              </a:spcBef>
              <a:spcAft>
                <a:spcPts val="1200"/>
              </a:spcAft>
              <a:buSzPts val="1100"/>
              <a:buNone/>
            </a:pPr>
            <a:r>
              <a:rPr lang="tr" sz="1800"/>
              <a:t>E</a:t>
            </a:r>
            <a:r>
              <a:rPr lang="tr" sz="1800"/>
              <a:t>ach group of analysis was dependent on the previous one.</a:t>
            </a:r>
            <a:endParaRPr sz="1800"/>
          </a:p>
        </p:txBody>
      </p:sp>
      <p:pic>
        <p:nvPicPr>
          <p:cNvPr id="334" name="Google Shape;334;p36"/>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335" name="Google Shape;335;p36"/>
          <p:cNvSpPr txBox="1"/>
          <p:nvPr/>
        </p:nvSpPr>
        <p:spPr>
          <a:xfrm>
            <a:off x="519600" y="3847650"/>
            <a:ext cx="3434100" cy="101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solidFill>
                  <a:schemeClr val="dk1"/>
                </a:solidFill>
              </a:rPr>
              <a:t>Figure 16. Representation of hypotheses testing process as a flowchart.</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pic>
        <p:nvPicPr>
          <p:cNvPr id="336" name="Google Shape;336;p36"/>
          <p:cNvPicPr preferRelativeResize="0"/>
          <p:nvPr/>
        </p:nvPicPr>
        <p:blipFill>
          <a:blip r:embed="rId4">
            <a:alphaModFix/>
          </a:blip>
          <a:stretch>
            <a:fillRect/>
          </a:stretch>
        </p:blipFill>
        <p:spPr>
          <a:xfrm>
            <a:off x="3591650" y="244200"/>
            <a:ext cx="5391300" cy="4677166"/>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7"/>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Results</a:t>
            </a:r>
            <a:endParaRPr sz="1000"/>
          </a:p>
        </p:txBody>
      </p:sp>
      <p:sp>
        <p:nvSpPr>
          <p:cNvPr id="342" name="Google Shape;342;p37"/>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tr"/>
              <a:t>3. Results</a:t>
            </a:r>
            <a:endParaRPr/>
          </a:p>
        </p:txBody>
      </p:sp>
      <p:sp>
        <p:nvSpPr>
          <p:cNvPr id="343" name="Google Shape;343;p37"/>
          <p:cNvSpPr txBox="1"/>
          <p:nvPr>
            <p:ph idx="1" type="body"/>
          </p:nvPr>
        </p:nvSpPr>
        <p:spPr>
          <a:xfrm>
            <a:off x="6089325" y="343700"/>
            <a:ext cx="2862000" cy="32628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b="1" lang="tr" sz="1800"/>
              <a:t>3.1   	Set 1 results</a:t>
            </a:r>
            <a:endParaRPr b="1" sz="1800"/>
          </a:p>
          <a:p>
            <a:pPr indent="0" lvl="0" marL="0" rtl="0" algn="l">
              <a:spcBef>
                <a:spcPts val="1200"/>
              </a:spcBef>
              <a:spcAft>
                <a:spcPts val="0"/>
              </a:spcAft>
              <a:buClr>
                <a:schemeClr val="dk1"/>
              </a:buClr>
              <a:buSzPts val="1100"/>
              <a:buFont typeface="Arial"/>
              <a:buNone/>
            </a:pPr>
            <a:r>
              <a:rPr b="1" lang="tr" sz="1800"/>
              <a:t>3.2   	Set 2 results</a:t>
            </a:r>
            <a:endParaRPr b="1" sz="1800"/>
          </a:p>
          <a:p>
            <a:pPr indent="0" lvl="0" marL="0" rtl="0" algn="l">
              <a:lnSpc>
                <a:spcPct val="100000"/>
              </a:lnSpc>
              <a:spcBef>
                <a:spcPts val="1200"/>
              </a:spcBef>
              <a:spcAft>
                <a:spcPts val="1200"/>
              </a:spcAft>
              <a:buNone/>
            </a:pPr>
            <a:r>
              <a:rPr b="1" lang="tr" sz="1800"/>
              <a:t>3.3    	Set 3 results </a:t>
            </a:r>
            <a:endParaRPr b="1" sz="1800">
              <a:solidFill>
                <a:srgbClr val="000000"/>
              </a:solidFill>
            </a:endParaRPr>
          </a:p>
        </p:txBody>
      </p:sp>
      <p:grpSp>
        <p:nvGrpSpPr>
          <p:cNvPr id="344" name="Google Shape;344;p37"/>
          <p:cNvGrpSpPr/>
          <p:nvPr/>
        </p:nvGrpSpPr>
        <p:grpSpPr>
          <a:xfrm>
            <a:off x="3409722" y="824063"/>
            <a:ext cx="2351902" cy="3495474"/>
            <a:chOff x="3409722" y="824063"/>
            <a:chExt cx="2351902" cy="3495474"/>
          </a:xfrm>
        </p:grpSpPr>
        <p:sp>
          <p:nvSpPr>
            <p:cNvPr id="345" name="Google Shape;345;p37"/>
            <p:cNvSpPr/>
            <p:nvPr/>
          </p:nvSpPr>
          <p:spPr>
            <a:xfrm rot="-5400000">
              <a:off x="2850822" y="1408938"/>
              <a:ext cx="3469500" cy="23517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7"/>
            <p:cNvSpPr/>
            <p:nvPr/>
          </p:nvSpPr>
          <p:spPr>
            <a:xfrm rot="-5400000">
              <a:off x="2851024" y="1382963"/>
              <a:ext cx="3469500" cy="23517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7"/>
            <p:cNvSpPr/>
            <p:nvPr/>
          </p:nvSpPr>
          <p:spPr>
            <a:xfrm>
              <a:off x="4349865" y="4144403"/>
              <a:ext cx="471000" cy="657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348" name="Google Shape;348;p37"/>
          <p:cNvPicPr preferRelativeResize="0"/>
          <p:nvPr/>
        </p:nvPicPr>
        <p:blipFill rotWithShape="1">
          <a:blip r:embed="rId3">
            <a:alphaModFix/>
          </a:blip>
          <a:srcRect b="21737" l="55042" r="26199" t="50090"/>
          <a:stretch/>
        </p:blipFill>
        <p:spPr>
          <a:xfrm>
            <a:off x="3409739" y="978859"/>
            <a:ext cx="2351700" cy="3061800"/>
          </a:xfrm>
          <a:prstGeom prst="rect">
            <a:avLst/>
          </a:prstGeom>
          <a:noFill/>
          <a:ln>
            <a:noFill/>
          </a:ln>
        </p:spPr>
      </p:pic>
      <p:sp>
        <p:nvSpPr>
          <p:cNvPr id="349" name="Google Shape;349;p37"/>
          <p:cNvSpPr/>
          <p:nvPr/>
        </p:nvSpPr>
        <p:spPr>
          <a:xfrm flipH="1">
            <a:off x="3409382" y="979361"/>
            <a:ext cx="2351700" cy="3061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50" name="Google Shape;350;p37"/>
          <p:cNvPicPr preferRelativeResize="0"/>
          <p:nvPr/>
        </p:nvPicPr>
        <p:blipFill>
          <a:blip r:embed="rId4">
            <a:alphaModFix/>
          </a:blip>
          <a:stretch>
            <a:fillRect/>
          </a:stretch>
        </p:blipFill>
        <p:spPr>
          <a:xfrm rot="5399997">
            <a:off x="2090379" y="1218927"/>
            <a:ext cx="5144324" cy="2706469"/>
          </a:xfrm>
          <a:prstGeom prst="rect">
            <a:avLst/>
          </a:prstGeom>
          <a:noFill/>
          <a:ln>
            <a:noFill/>
          </a:ln>
        </p:spPr>
      </p:pic>
      <p:pic>
        <p:nvPicPr>
          <p:cNvPr id="351" name="Google Shape;351;p37"/>
          <p:cNvPicPr preferRelativeResize="0"/>
          <p:nvPr/>
        </p:nvPicPr>
        <p:blipFill>
          <a:blip r:embed="rId4">
            <a:alphaModFix/>
          </a:blip>
          <a:stretch>
            <a:fillRect/>
          </a:stretch>
        </p:blipFill>
        <p:spPr>
          <a:xfrm>
            <a:off x="-1365975" y="0"/>
            <a:ext cx="2503274" cy="1316974"/>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38"/>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Results</a:t>
            </a:r>
            <a:endParaRPr/>
          </a:p>
          <a:p>
            <a:pPr indent="0" lvl="0" marL="0" rtl="0" algn="l">
              <a:spcBef>
                <a:spcPts val="0"/>
              </a:spcBef>
              <a:spcAft>
                <a:spcPts val="0"/>
              </a:spcAft>
              <a:buNone/>
            </a:pPr>
            <a:r>
              <a:t/>
            </a:r>
            <a:endParaRPr/>
          </a:p>
        </p:txBody>
      </p:sp>
      <p:sp>
        <p:nvSpPr>
          <p:cNvPr id="357" name="Google Shape;357;p38"/>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Clr>
                <a:schemeClr val="dk1"/>
              </a:buClr>
              <a:buSzPts val="1100"/>
              <a:buFont typeface="Arial"/>
              <a:buNone/>
            </a:pPr>
            <a:r>
              <a:rPr b="1" lang="tr" sz="1300"/>
              <a:t>3.1</a:t>
            </a:r>
            <a:r>
              <a:rPr lang="tr" sz="1300"/>
              <a:t>          </a:t>
            </a:r>
            <a:r>
              <a:rPr b="1" lang="tr" sz="1300"/>
              <a:t>Set 1 results</a:t>
            </a:r>
            <a:endParaRPr b="1" sz="1300"/>
          </a:p>
          <a:p>
            <a:pPr indent="0" lvl="0" marL="0" rtl="0" algn="l">
              <a:lnSpc>
                <a:spcPct val="115000"/>
              </a:lnSpc>
              <a:spcBef>
                <a:spcPts val="400"/>
              </a:spcBef>
              <a:spcAft>
                <a:spcPts val="1600"/>
              </a:spcAft>
              <a:buNone/>
            </a:pPr>
            <a:r>
              <a:t/>
            </a:r>
            <a:endParaRPr b="1" sz="1300"/>
          </a:p>
        </p:txBody>
      </p:sp>
      <p:sp>
        <p:nvSpPr>
          <p:cNvPr id="358" name="Google Shape;358;p38"/>
          <p:cNvSpPr txBox="1"/>
          <p:nvPr>
            <p:ph idx="1" type="body"/>
          </p:nvPr>
        </p:nvSpPr>
        <p:spPr>
          <a:xfrm>
            <a:off x="3309300" y="122900"/>
            <a:ext cx="5703300" cy="31413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Clr>
                <a:schemeClr val="dk1"/>
              </a:buClr>
              <a:buSzPts val="1100"/>
              <a:buFont typeface="Arial"/>
              <a:buNone/>
            </a:pPr>
            <a:r>
              <a:rPr lang="tr" sz="1300"/>
              <a:t>Hypothesis 1 (H1): </a:t>
            </a:r>
            <a:r>
              <a:rPr i="1" lang="tr" sz="1300"/>
              <a:t>One of the following parameters can explain COVID-19 death and reproduction rates: Diet, diseases, economical parameters, environmental factors, micronutrient deficiencies, population parameters.</a:t>
            </a:r>
            <a:endParaRPr i="1" sz="1300"/>
          </a:p>
          <a:p>
            <a:pPr indent="0" lvl="0" marL="0" rtl="0" algn="just">
              <a:spcBef>
                <a:spcPts val="1200"/>
              </a:spcBef>
              <a:spcAft>
                <a:spcPts val="0"/>
              </a:spcAft>
              <a:buSzPts val="1100"/>
              <a:buNone/>
            </a:pPr>
            <a:r>
              <a:t/>
            </a:r>
            <a:endParaRPr sz="1300"/>
          </a:p>
          <a:p>
            <a:pPr indent="0" lvl="0" marL="0" rtl="0" algn="l">
              <a:lnSpc>
                <a:spcPct val="100000"/>
              </a:lnSpc>
              <a:spcBef>
                <a:spcPts val="1200"/>
              </a:spcBef>
              <a:spcAft>
                <a:spcPts val="1200"/>
              </a:spcAft>
              <a:buSzPts val="688"/>
              <a:buNone/>
            </a:pPr>
            <a:r>
              <a:t/>
            </a:r>
            <a:endParaRPr sz="1300"/>
          </a:p>
        </p:txBody>
      </p:sp>
      <p:pic>
        <p:nvPicPr>
          <p:cNvPr id="359" name="Google Shape;359;p38"/>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360" name="Google Shape;360;p38"/>
          <p:cNvSpPr txBox="1"/>
          <p:nvPr/>
        </p:nvSpPr>
        <p:spPr>
          <a:xfrm>
            <a:off x="291000" y="3847650"/>
            <a:ext cx="34341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pic>
        <p:nvPicPr>
          <p:cNvPr id="361" name="Google Shape;361;p38"/>
          <p:cNvPicPr preferRelativeResize="0"/>
          <p:nvPr/>
        </p:nvPicPr>
        <p:blipFill>
          <a:blip r:embed="rId4">
            <a:alphaModFix/>
          </a:blip>
          <a:stretch>
            <a:fillRect/>
          </a:stretch>
        </p:blipFill>
        <p:spPr>
          <a:xfrm>
            <a:off x="2476288" y="1316969"/>
            <a:ext cx="4453725" cy="3769432"/>
          </a:xfrm>
          <a:prstGeom prst="rect">
            <a:avLst/>
          </a:prstGeom>
          <a:noFill/>
          <a:ln>
            <a:noFill/>
          </a:ln>
        </p:spPr>
      </p:pic>
      <p:sp>
        <p:nvSpPr>
          <p:cNvPr id="362" name="Google Shape;362;p38"/>
          <p:cNvSpPr txBox="1"/>
          <p:nvPr/>
        </p:nvSpPr>
        <p:spPr>
          <a:xfrm>
            <a:off x="290990" y="1581500"/>
            <a:ext cx="1715100" cy="1623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tr" sz="1100"/>
              <a:t>Table 3.1 Regression and correlation analysis results of Set 1, for COVID-19 fatality rate (NSR= Non-significant result).</a:t>
            </a: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9"/>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Results</a:t>
            </a:r>
            <a:endParaRPr/>
          </a:p>
          <a:p>
            <a:pPr indent="0" lvl="0" marL="0" rtl="0" algn="l">
              <a:spcBef>
                <a:spcPts val="0"/>
              </a:spcBef>
              <a:spcAft>
                <a:spcPts val="0"/>
              </a:spcAft>
              <a:buNone/>
            </a:pPr>
            <a:r>
              <a:t/>
            </a:r>
            <a:endParaRPr/>
          </a:p>
        </p:txBody>
      </p:sp>
      <p:sp>
        <p:nvSpPr>
          <p:cNvPr id="368" name="Google Shape;368;p39"/>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tr" sz="1300"/>
              <a:t>3.1</a:t>
            </a:r>
            <a:r>
              <a:rPr lang="tr" sz="1300"/>
              <a:t>          </a:t>
            </a:r>
            <a:r>
              <a:rPr b="1" lang="tr" sz="1300"/>
              <a:t>Set 1 results</a:t>
            </a:r>
            <a:endParaRPr b="1" sz="1300"/>
          </a:p>
          <a:p>
            <a:pPr indent="0" lvl="0" marL="0" rtl="0" algn="l">
              <a:lnSpc>
                <a:spcPct val="115000"/>
              </a:lnSpc>
              <a:spcBef>
                <a:spcPts val="400"/>
              </a:spcBef>
              <a:spcAft>
                <a:spcPts val="1600"/>
              </a:spcAft>
              <a:buNone/>
            </a:pPr>
            <a:r>
              <a:t/>
            </a:r>
            <a:endParaRPr b="1" sz="1300"/>
          </a:p>
        </p:txBody>
      </p:sp>
      <p:sp>
        <p:nvSpPr>
          <p:cNvPr id="369" name="Google Shape;369;p39"/>
          <p:cNvSpPr txBox="1"/>
          <p:nvPr>
            <p:ph idx="1" type="body"/>
          </p:nvPr>
        </p:nvSpPr>
        <p:spPr>
          <a:xfrm>
            <a:off x="3309300" y="122900"/>
            <a:ext cx="5703300" cy="31413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SzPts val="1100"/>
              <a:buNone/>
            </a:pPr>
            <a:r>
              <a:rPr lang="tr" sz="1300"/>
              <a:t>Hypothesis 1 (H1): </a:t>
            </a:r>
            <a:r>
              <a:rPr i="1" lang="tr" sz="1300"/>
              <a:t>One of the following parameters can explain COVID-19 death and reproduction rates: Diet, diseases, economical parameters, environmental factors, micronutrient deficiencies, population parameters.</a:t>
            </a:r>
            <a:endParaRPr i="1" sz="1300"/>
          </a:p>
          <a:p>
            <a:pPr indent="0" lvl="0" marL="0" rtl="0" algn="just">
              <a:spcBef>
                <a:spcPts val="1200"/>
              </a:spcBef>
              <a:spcAft>
                <a:spcPts val="0"/>
              </a:spcAft>
              <a:buSzPts val="1100"/>
              <a:buNone/>
            </a:pPr>
            <a:r>
              <a:t/>
            </a:r>
            <a:endParaRPr sz="1300"/>
          </a:p>
          <a:p>
            <a:pPr indent="0" lvl="0" marL="0" rtl="0" algn="l">
              <a:lnSpc>
                <a:spcPct val="100000"/>
              </a:lnSpc>
              <a:spcBef>
                <a:spcPts val="1200"/>
              </a:spcBef>
              <a:spcAft>
                <a:spcPts val="1200"/>
              </a:spcAft>
              <a:buSzPts val="688"/>
              <a:buNone/>
            </a:pPr>
            <a:r>
              <a:t/>
            </a:r>
            <a:endParaRPr sz="1300"/>
          </a:p>
        </p:txBody>
      </p:sp>
      <p:pic>
        <p:nvPicPr>
          <p:cNvPr id="370" name="Google Shape;370;p39"/>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371" name="Google Shape;371;p39"/>
          <p:cNvSpPr txBox="1"/>
          <p:nvPr/>
        </p:nvSpPr>
        <p:spPr>
          <a:xfrm>
            <a:off x="454188" y="1540938"/>
            <a:ext cx="85374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Clr>
                <a:schemeClr val="dk1"/>
              </a:buClr>
              <a:buSzPts val="1100"/>
              <a:buFont typeface="Arial"/>
              <a:buNone/>
            </a:pPr>
            <a:r>
              <a:rPr lang="tr" sz="1100"/>
              <a:t>Table 3.1 Regression and correlation analysis results of Set 1, for COVID-19 fatality rate (NSR= Non-significant result).</a:t>
            </a:r>
            <a:endParaRPr sz="1100"/>
          </a:p>
        </p:txBody>
      </p:sp>
      <p:pic>
        <p:nvPicPr>
          <p:cNvPr id="372" name="Google Shape;372;p39"/>
          <p:cNvPicPr preferRelativeResize="0"/>
          <p:nvPr/>
        </p:nvPicPr>
        <p:blipFill>
          <a:blip r:embed="rId4">
            <a:alphaModFix/>
          </a:blip>
          <a:stretch>
            <a:fillRect/>
          </a:stretch>
        </p:blipFill>
        <p:spPr>
          <a:xfrm>
            <a:off x="1842450" y="2118896"/>
            <a:ext cx="5629275" cy="27071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40"/>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Results</a:t>
            </a:r>
            <a:endParaRPr/>
          </a:p>
          <a:p>
            <a:pPr indent="0" lvl="0" marL="0" rtl="0" algn="l">
              <a:spcBef>
                <a:spcPts val="0"/>
              </a:spcBef>
              <a:spcAft>
                <a:spcPts val="0"/>
              </a:spcAft>
              <a:buNone/>
            </a:pPr>
            <a:r>
              <a:t/>
            </a:r>
            <a:endParaRPr/>
          </a:p>
        </p:txBody>
      </p:sp>
      <p:sp>
        <p:nvSpPr>
          <p:cNvPr id="378" name="Google Shape;378;p40"/>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tr" sz="1300"/>
              <a:t>3.1</a:t>
            </a:r>
            <a:r>
              <a:rPr lang="tr" sz="1300"/>
              <a:t>          </a:t>
            </a:r>
            <a:r>
              <a:rPr b="1" lang="tr" sz="1300"/>
              <a:t>Set 1 results</a:t>
            </a:r>
            <a:endParaRPr b="1" sz="1300"/>
          </a:p>
          <a:p>
            <a:pPr indent="0" lvl="0" marL="0" rtl="0" algn="l">
              <a:lnSpc>
                <a:spcPct val="115000"/>
              </a:lnSpc>
              <a:spcBef>
                <a:spcPts val="400"/>
              </a:spcBef>
              <a:spcAft>
                <a:spcPts val="1600"/>
              </a:spcAft>
              <a:buNone/>
            </a:pPr>
            <a:r>
              <a:t/>
            </a:r>
            <a:endParaRPr b="1" sz="1300"/>
          </a:p>
        </p:txBody>
      </p:sp>
      <p:sp>
        <p:nvSpPr>
          <p:cNvPr id="379" name="Google Shape;379;p40"/>
          <p:cNvSpPr txBox="1"/>
          <p:nvPr>
            <p:ph idx="1" type="body"/>
          </p:nvPr>
        </p:nvSpPr>
        <p:spPr>
          <a:xfrm>
            <a:off x="3309300" y="122900"/>
            <a:ext cx="5703300" cy="31413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SzPts val="1100"/>
              <a:buNone/>
            </a:pPr>
            <a:r>
              <a:rPr lang="tr" sz="1300"/>
              <a:t>Hypothesis 1 (H1): </a:t>
            </a:r>
            <a:r>
              <a:rPr i="1" lang="tr" sz="1300"/>
              <a:t>One of the following parameters can explain COVID-19 death and reproduction rates: Diet, diseases, economical parameters, environmental factors, micronutrient deficiencies, population parameters.</a:t>
            </a:r>
            <a:endParaRPr i="1" sz="1300"/>
          </a:p>
          <a:p>
            <a:pPr indent="0" lvl="0" marL="0" rtl="0" algn="just">
              <a:spcBef>
                <a:spcPts val="1200"/>
              </a:spcBef>
              <a:spcAft>
                <a:spcPts val="0"/>
              </a:spcAft>
              <a:buSzPts val="1100"/>
              <a:buNone/>
            </a:pPr>
            <a:r>
              <a:t/>
            </a:r>
            <a:endParaRPr sz="1300"/>
          </a:p>
          <a:p>
            <a:pPr indent="0" lvl="0" marL="0" rtl="0" algn="l">
              <a:lnSpc>
                <a:spcPct val="100000"/>
              </a:lnSpc>
              <a:spcBef>
                <a:spcPts val="1200"/>
              </a:spcBef>
              <a:spcAft>
                <a:spcPts val="1200"/>
              </a:spcAft>
              <a:buSzPts val="688"/>
              <a:buNone/>
            </a:pPr>
            <a:r>
              <a:t/>
            </a:r>
            <a:endParaRPr sz="1300"/>
          </a:p>
        </p:txBody>
      </p:sp>
      <p:pic>
        <p:nvPicPr>
          <p:cNvPr id="380" name="Google Shape;380;p40"/>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381" name="Google Shape;381;p40"/>
          <p:cNvSpPr txBox="1"/>
          <p:nvPr/>
        </p:nvSpPr>
        <p:spPr>
          <a:xfrm>
            <a:off x="291000" y="3847650"/>
            <a:ext cx="34341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sp>
        <p:nvSpPr>
          <p:cNvPr id="382" name="Google Shape;382;p40"/>
          <p:cNvSpPr txBox="1"/>
          <p:nvPr/>
        </p:nvSpPr>
        <p:spPr>
          <a:xfrm>
            <a:off x="290990" y="1581500"/>
            <a:ext cx="17151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t>Table 3.2 Regression and correlation analysis results of Set 1, for COVID-19 reproduction rate (Figure 2.1) (NSR= Non-significant result).</a:t>
            </a:r>
            <a:endParaRPr sz="1100"/>
          </a:p>
          <a:p>
            <a:pPr indent="0" lvl="0" marL="0" rtl="0" algn="l">
              <a:lnSpc>
                <a:spcPct val="150000"/>
              </a:lnSpc>
              <a:spcBef>
                <a:spcPts val="1200"/>
              </a:spcBef>
              <a:spcAft>
                <a:spcPts val="1200"/>
              </a:spcAft>
              <a:buNone/>
            </a:pPr>
            <a:r>
              <a:t/>
            </a:r>
            <a:endParaRPr sz="1100"/>
          </a:p>
        </p:txBody>
      </p:sp>
      <p:pic>
        <p:nvPicPr>
          <p:cNvPr id="383" name="Google Shape;383;p40"/>
          <p:cNvPicPr preferRelativeResize="0"/>
          <p:nvPr/>
        </p:nvPicPr>
        <p:blipFill>
          <a:blip r:embed="rId4">
            <a:alphaModFix/>
          </a:blip>
          <a:stretch>
            <a:fillRect/>
          </a:stretch>
        </p:blipFill>
        <p:spPr>
          <a:xfrm>
            <a:off x="2523400" y="1455150"/>
            <a:ext cx="4878951" cy="3562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1"/>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Results</a:t>
            </a:r>
            <a:endParaRPr/>
          </a:p>
          <a:p>
            <a:pPr indent="0" lvl="0" marL="0" rtl="0" algn="l">
              <a:spcBef>
                <a:spcPts val="0"/>
              </a:spcBef>
              <a:spcAft>
                <a:spcPts val="0"/>
              </a:spcAft>
              <a:buNone/>
            </a:pPr>
            <a:r>
              <a:t/>
            </a:r>
            <a:endParaRPr/>
          </a:p>
        </p:txBody>
      </p:sp>
      <p:sp>
        <p:nvSpPr>
          <p:cNvPr id="389" name="Google Shape;389;p41"/>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tr" sz="1300"/>
              <a:t>3.2</a:t>
            </a:r>
            <a:r>
              <a:rPr lang="tr" sz="1300"/>
              <a:t>          </a:t>
            </a:r>
            <a:r>
              <a:rPr b="1" lang="tr" sz="1300"/>
              <a:t>Set 2 results</a:t>
            </a:r>
            <a:endParaRPr b="1" sz="1300"/>
          </a:p>
          <a:p>
            <a:pPr indent="0" lvl="0" marL="0" rtl="0" algn="l">
              <a:lnSpc>
                <a:spcPct val="115000"/>
              </a:lnSpc>
              <a:spcBef>
                <a:spcPts val="400"/>
              </a:spcBef>
              <a:spcAft>
                <a:spcPts val="1600"/>
              </a:spcAft>
              <a:buNone/>
            </a:pPr>
            <a:r>
              <a:t/>
            </a:r>
            <a:endParaRPr b="1" sz="1300"/>
          </a:p>
        </p:txBody>
      </p:sp>
      <p:sp>
        <p:nvSpPr>
          <p:cNvPr id="390" name="Google Shape;390;p41"/>
          <p:cNvSpPr txBox="1"/>
          <p:nvPr>
            <p:ph idx="1" type="body"/>
          </p:nvPr>
        </p:nvSpPr>
        <p:spPr>
          <a:xfrm>
            <a:off x="3309300" y="122900"/>
            <a:ext cx="5703300" cy="3141300"/>
          </a:xfrm>
          <a:prstGeom prst="rect">
            <a:avLst/>
          </a:prstGeom>
        </p:spPr>
        <p:txBody>
          <a:bodyPr anchorCtr="0" anchor="t" bIns="91425" lIns="91425" spcFirstLastPara="1" rIns="91425" wrap="square" tIns="91425">
            <a:noAutofit/>
          </a:bodyPr>
          <a:lstStyle/>
          <a:p>
            <a:pPr indent="0" lvl="0" marL="0" rtl="0" algn="just">
              <a:lnSpc>
                <a:spcPct val="150000"/>
              </a:lnSpc>
              <a:spcBef>
                <a:spcPts val="1200"/>
              </a:spcBef>
              <a:spcAft>
                <a:spcPts val="0"/>
              </a:spcAft>
              <a:buSzPts val="1100"/>
              <a:buNone/>
            </a:pPr>
            <a:r>
              <a:rPr lang="tr" sz="1300"/>
              <a:t>Hypothesis 2 (H2): One of the following parameters can explain </a:t>
            </a:r>
            <a:r>
              <a:rPr i="1" lang="tr" sz="1300"/>
              <a:t>SARS-CoV-2 infectivity between variants and specifical mutations on Spike protein:</a:t>
            </a:r>
            <a:r>
              <a:rPr lang="tr" sz="1300"/>
              <a:t> </a:t>
            </a:r>
            <a:r>
              <a:rPr i="1" lang="tr" sz="1300"/>
              <a:t>Diet, diseases, economical parameters, environmental factors, micronutrient deficiencies, population parameters.</a:t>
            </a:r>
            <a:endParaRPr i="1" sz="1300"/>
          </a:p>
          <a:p>
            <a:pPr indent="0" lvl="0" marL="0" rtl="0" algn="l">
              <a:lnSpc>
                <a:spcPct val="100000"/>
              </a:lnSpc>
              <a:spcBef>
                <a:spcPts val="1200"/>
              </a:spcBef>
              <a:spcAft>
                <a:spcPts val="1200"/>
              </a:spcAft>
              <a:buSzPts val="688"/>
              <a:buNone/>
            </a:pPr>
            <a:r>
              <a:t/>
            </a:r>
            <a:endParaRPr sz="1300"/>
          </a:p>
        </p:txBody>
      </p:sp>
      <p:pic>
        <p:nvPicPr>
          <p:cNvPr id="391" name="Google Shape;391;p41"/>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392" name="Google Shape;392;p41"/>
          <p:cNvSpPr txBox="1"/>
          <p:nvPr/>
        </p:nvSpPr>
        <p:spPr>
          <a:xfrm>
            <a:off x="291000" y="3847650"/>
            <a:ext cx="34341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sp>
        <p:nvSpPr>
          <p:cNvPr id="393" name="Google Shape;393;p41"/>
          <p:cNvSpPr txBox="1"/>
          <p:nvPr/>
        </p:nvSpPr>
        <p:spPr>
          <a:xfrm>
            <a:off x="290990" y="1581500"/>
            <a:ext cx="1715100" cy="3555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t>Table 3.4 The regression results between Spike protein mutants and SARS-CoV-2 variants via parameter sets (Figure 2.1). The variable groups that were used as independent variables in multi-linear regression are stated in brackets.  </a:t>
            </a:r>
            <a:endParaRPr sz="1100"/>
          </a:p>
          <a:p>
            <a:pPr indent="0" lvl="0" marL="0" rtl="0" algn="l">
              <a:lnSpc>
                <a:spcPct val="150000"/>
              </a:lnSpc>
              <a:spcBef>
                <a:spcPts val="1200"/>
              </a:spcBef>
              <a:spcAft>
                <a:spcPts val="1200"/>
              </a:spcAft>
              <a:buNone/>
            </a:pPr>
            <a:r>
              <a:t/>
            </a:r>
            <a:endParaRPr sz="1100"/>
          </a:p>
        </p:txBody>
      </p:sp>
      <p:pic>
        <p:nvPicPr>
          <p:cNvPr id="394" name="Google Shape;394;p41"/>
          <p:cNvPicPr preferRelativeResize="0"/>
          <p:nvPr/>
        </p:nvPicPr>
        <p:blipFill>
          <a:blip r:embed="rId4">
            <a:alphaModFix/>
          </a:blip>
          <a:stretch>
            <a:fillRect/>
          </a:stretch>
        </p:blipFill>
        <p:spPr>
          <a:xfrm>
            <a:off x="3127957" y="1316975"/>
            <a:ext cx="4403695" cy="38265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2"/>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Results</a:t>
            </a:r>
            <a:endParaRPr/>
          </a:p>
          <a:p>
            <a:pPr indent="0" lvl="0" marL="0" rtl="0" algn="l">
              <a:spcBef>
                <a:spcPts val="0"/>
              </a:spcBef>
              <a:spcAft>
                <a:spcPts val="0"/>
              </a:spcAft>
              <a:buNone/>
            </a:pPr>
            <a:r>
              <a:t/>
            </a:r>
            <a:endParaRPr/>
          </a:p>
        </p:txBody>
      </p:sp>
      <p:sp>
        <p:nvSpPr>
          <p:cNvPr id="400" name="Google Shape;400;p42"/>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tr" sz="1300"/>
              <a:t>3.2</a:t>
            </a:r>
            <a:r>
              <a:rPr lang="tr" sz="1300"/>
              <a:t>          </a:t>
            </a:r>
            <a:r>
              <a:rPr b="1" lang="tr" sz="1300"/>
              <a:t>Set 2 results</a:t>
            </a:r>
            <a:endParaRPr b="1" sz="1300"/>
          </a:p>
          <a:p>
            <a:pPr indent="0" lvl="0" marL="0" rtl="0" algn="l">
              <a:lnSpc>
                <a:spcPct val="115000"/>
              </a:lnSpc>
              <a:spcBef>
                <a:spcPts val="400"/>
              </a:spcBef>
              <a:spcAft>
                <a:spcPts val="1600"/>
              </a:spcAft>
              <a:buNone/>
            </a:pPr>
            <a:r>
              <a:t/>
            </a:r>
            <a:endParaRPr b="1" sz="1300"/>
          </a:p>
        </p:txBody>
      </p:sp>
      <p:sp>
        <p:nvSpPr>
          <p:cNvPr id="401" name="Google Shape;401;p42"/>
          <p:cNvSpPr txBox="1"/>
          <p:nvPr>
            <p:ph idx="1" type="body"/>
          </p:nvPr>
        </p:nvSpPr>
        <p:spPr>
          <a:xfrm>
            <a:off x="3309300" y="122900"/>
            <a:ext cx="5703300" cy="3141300"/>
          </a:xfrm>
          <a:prstGeom prst="rect">
            <a:avLst/>
          </a:prstGeom>
        </p:spPr>
        <p:txBody>
          <a:bodyPr anchorCtr="0" anchor="t" bIns="91425" lIns="91425" spcFirstLastPara="1" rIns="91425" wrap="square" tIns="91425">
            <a:noAutofit/>
          </a:bodyPr>
          <a:lstStyle/>
          <a:p>
            <a:pPr indent="0" lvl="0" marL="0" rtl="0" algn="just">
              <a:lnSpc>
                <a:spcPct val="150000"/>
              </a:lnSpc>
              <a:spcBef>
                <a:spcPts val="1200"/>
              </a:spcBef>
              <a:spcAft>
                <a:spcPts val="0"/>
              </a:spcAft>
              <a:buSzPts val="1100"/>
              <a:buNone/>
            </a:pPr>
            <a:r>
              <a:rPr lang="tr" sz="1300"/>
              <a:t>Hypothesis 2 (H2): One of the following parameters can explain </a:t>
            </a:r>
            <a:r>
              <a:rPr i="1" lang="tr" sz="1300"/>
              <a:t>SARS-CoV-2 infectivity between variants and specifical mutations on Spike protein:</a:t>
            </a:r>
            <a:r>
              <a:rPr lang="tr" sz="1300"/>
              <a:t> </a:t>
            </a:r>
            <a:r>
              <a:rPr i="1" lang="tr" sz="1300"/>
              <a:t>Diet, diseases, economical parameters, environmental factors, micronutrient deficiencies, population parameters.</a:t>
            </a:r>
            <a:endParaRPr i="1" sz="1300"/>
          </a:p>
          <a:p>
            <a:pPr indent="0" lvl="0" marL="0" rtl="0" algn="l">
              <a:lnSpc>
                <a:spcPct val="100000"/>
              </a:lnSpc>
              <a:spcBef>
                <a:spcPts val="1200"/>
              </a:spcBef>
              <a:spcAft>
                <a:spcPts val="1200"/>
              </a:spcAft>
              <a:buSzPts val="688"/>
              <a:buNone/>
            </a:pPr>
            <a:r>
              <a:t/>
            </a:r>
            <a:endParaRPr sz="1300"/>
          </a:p>
        </p:txBody>
      </p:sp>
      <p:pic>
        <p:nvPicPr>
          <p:cNvPr id="402" name="Google Shape;402;p42"/>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403" name="Google Shape;403;p42"/>
          <p:cNvSpPr txBox="1"/>
          <p:nvPr/>
        </p:nvSpPr>
        <p:spPr>
          <a:xfrm>
            <a:off x="291000" y="3847650"/>
            <a:ext cx="34341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sp>
        <p:nvSpPr>
          <p:cNvPr id="404" name="Google Shape;404;p42"/>
          <p:cNvSpPr txBox="1"/>
          <p:nvPr/>
        </p:nvSpPr>
        <p:spPr>
          <a:xfrm>
            <a:off x="290990" y="1581500"/>
            <a:ext cx="1715100" cy="3555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t>Table 3.4 The regression results between Spike protein mutants and SARS-CoV-2 variants via parameter sets (Figure 2.1). The variable groups that were used as independent variables in multi-linear regression are stated in brackets.  </a:t>
            </a:r>
            <a:endParaRPr sz="1100"/>
          </a:p>
          <a:p>
            <a:pPr indent="0" lvl="0" marL="0" rtl="0" algn="l">
              <a:lnSpc>
                <a:spcPct val="150000"/>
              </a:lnSpc>
              <a:spcBef>
                <a:spcPts val="1200"/>
              </a:spcBef>
              <a:spcAft>
                <a:spcPts val="1200"/>
              </a:spcAft>
              <a:buNone/>
            </a:pPr>
            <a:r>
              <a:t/>
            </a:r>
            <a:endParaRPr sz="1100"/>
          </a:p>
        </p:txBody>
      </p:sp>
      <p:pic>
        <p:nvPicPr>
          <p:cNvPr id="405" name="Google Shape;405;p42"/>
          <p:cNvPicPr preferRelativeResize="0"/>
          <p:nvPr/>
        </p:nvPicPr>
        <p:blipFill>
          <a:blip r:embed="rId4">
            <a:alphaModFix/>
          </a:blip>
          <a:stretch>
            <a:fillRect/>
          </a:stretch>
        </p:blipFill>
        <p:spPr>
          <a:xfrm>
            <a:off x="3325225" y="1328425"/>
            <a:ext cx="3829625" cy="3815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43"/>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Results</a:t>
            </a:r>
            <a:endParaRPr/>
          </a:p>
          <a:p>
            <a:pPr indent="0" lvl="0" marL="0" rtl="0" algn="l">
              <a:spcBef>
                <a:spcPts val="0"/>
              </a:spcBef>
              <a:spcAft>
                <a:spcPts val="0"/>
              </a:spcAft>
              <a:buNone/>
            </a:pPr>
            <a:r>
              <a:t/>
            </a:r>
            <a:endParaRPr/>
          </a:p>
        </p:txBody>
      </p:sp>
      <p:sp>
        <p:nvSpPr>
          <p:cNvPr id="411" name="Google Shape;411;p43"/>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tr" sz="1300"/>
              <a:t>3.3</a:t>
            </a:r>
            <a:r>
              <a:rPr lang="tr" sz="1300"/>
              <a:t>         </a:t>
            </a:r>
            <a:r>
              <a:rPr b="1" lang="tr" sz="1300"/>
              <a:t>Set 3 results</a:t>
            </a:r>
            <a:endParaRPr b="1" sz="1300"/>
          </a:p>
          <a:p>
            <a:pPr indent="0" lvl="0" marL="0" rtl="0" algn="l">
              <a:lnSpc>
                <a:spcPct val="115000"/>
              </a:lnSpc>
              <a:spcBef>
                <a:spcPts val="400"/>
              </a:spcBef>
              <a:spcAft>
                <a:spcPts val="1600"/>
              </a:spcAft>
              <a:buNone/>
            </a:pPr>
            <a:r>
              <a:t/>
            </a:r>
            <a:endParaRPr b="1" sz="1300"/>
          </a:p>
        </p:txBody>
      </p:sp>
      <p:sp>
        <p:nvSpPr>
          <p:cNvPr id="412" name="Google Shape;412;p43"/>
          <p:cNvSpPr txBox="1"/>
          <p:nvPr>
            <p:ph idx="1" type="body"/>
          </p:nvPr>
        </p:nvSpPr>
        <p:spPr>
          <a:xfrm>
            <a:off x="3309300" y="122900"/>
            <a:ext cx="5703300" cy="31413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Clr>
                <a:schemeClr val="dk1"/>
              </a:buClr>
              <a:buSzPts val="1100"/>
              <a:buFont typeface="Arial"/>
              <a:buNone/>
            </a:pPr>
            <a:r>
              <a:rPr lang="tr" sz="1300"/>
              <a:t>Hypothesis 3 (H3): </a:t>
            </a:r>
            <a:r>
              <a:rPr i="1" lang="tr" sz="1300"/>
              <a:t>Microbes residing gut can explain which SARS-CoV-2 mutant infected the host. </a:t>
            </a:r>
            <a:endParaRPr i="1" sz="1300"/>
          </a:p>
          <a:p>
            <a:pPr indent="0" lvl="0" marL="0" rtl="0" algn="l">
              <a:lnSpc>
                <a:spcPct val="100000"/>
              </a:lnSpc>
              <a:spcBef>
                <a:spcPts val="1200"/>
              </a:spcBef>
              <a:spcAft>
                <a:spcPts val="0"/>
              </a:spcAft>
              <a:buClr>
                <a:schemeClr val="dk1"/>
              </a:buClr>
              <a:buSzPts val="688"/>
              <a:buFont typeface="Arial"/>
              <a:buNone/>
            </a:pPr>
            <a:r>
              <a:t/>
            </a:r>
            <a:endParaRPr sz="1300"/>
          </a:p>
          <a:p>
            <a:pPr indent="0" lvl="0" marL="0" rtl="0" algn="l">
              <a:lnSpc>
                <a:spcPct val="100000"/>
              </a:lnSpc>
              <a:spcBef>
                <a:spcPts val="1200"/>
              </a:spcBef>
              <a:spcAft>
                <a:spcPts val="1200"/>
              </a:spcAft>
              <a:buSzPts val="688"/>
              <a:buNone/>
            </a:pPr>
            <a:r>
              <a:t/>
            </a:r>
            <a:endParaRPr sz="1300"/>
          </a:p>
        </p:txBody>
      </p:sp>
      <p:pic>
        <p:nvPicPr>
          <p:cNvPr id="413" name="Google Shape;413;p43"/>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414" name="Google Shape;414;p43"/>
          <p:cNvSpPr txBox="1"/>
          <p:nvPr/>
        </p:nvSpPr>
        <p:spPr>
          <a:xfrm>
            <a:off x="291000" y="3847650"/>
            <a:ext cx="34341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sp>
        <p:nvSpPr>
          <p:cNvPr id="415" name="Google Shape;415;p43"/>
          <p:cNvSpPr txBox="1"/>
          <p:nvPr/>
        </p:nvSpPr>
        <p:spPr>
          <a:xfrm>
            <a:off x="290999" y="1581500"/>
            <a:ext cx="8721600" cy="1269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solidFill>
                  <a:schemeClr val="dk1"/>
                </a:solidFill>
              </a:rPr>
              <a:t>Table 3.5 Results of parameter selection model via logistic regression for microbiome bacteria and selected mutants and variants (Table 3.4). The positive logistic regression result is represented as </a:t>
            </a:r>
            <a:r>
              <a:rPr b="1" lang="tr" sz="1100">
                <a:solidFill>
                  <a:schemeClr val="dk1"/>
                </a:solidFill>
              </a:rPr>
              <a:t>+ </a:t>
            </a:r>
            <a:r>
              <a:rPr lang="tr" sz="1100">
                <a:solidFill>
                  <a:schemeClr val="dk1"/>
                </a:solidFill>
              </a:rPr>
              <a:t>(plus) and the negative logistic regression result is represented as </a:t>
            </a:r>
            <a:r>
              <a:rPr b="1" lang="tr" sz="1100">
                <a:solidFill>
                  <a:schemeClr val="dk1"/>
                </a:solidFill>
              </a:rPr>
              <a:t>– </a:t>
            </a:r>
            <a:r>
              <a:rPr lang="tr" sz="1100">
                <a:solidFill>
                  <a:schemeClr val="dk1"/>
                </a:solidFill>
              </a:rPr>
              <a:t>(minus). 20 EU1 is added in Set 3 analysis due to be the control group of 20I/Y.V1.</a:t>
            </a:r>
            <a:endParaRPr sz="1100">
              <a:solidFill>
                <a:schemeClr val="dk1"/>
              </a:solidFill>
            </a:endParaRPr>
          </a:p>
          <a:p>
            <a:pPr indent="0" lvl="0" marL="0" rtl="0" algn="l">
              <a:lnSpc>
                <a:spcPct val="150000"/>
              </a:lnSpc>
              <a:spcBef>
                <a:spcPts val="1200"/>
              </a:spcBef>
              <a:spcAft>
                <a:spcPts val="1200"/>
              </a:spcAft>
              <a:buNone/>
            </a:pPr>
            <a:r>
              <a:t/>
            </a:r>
            <a:endParaRPr sz="1100"/>
          </a:p>
        </p:txBody>
      </p:sp>
      <p:pic>
        <p:nvPicPr>
          <p:cNvPr id="416" name="Google Shape;416;p43"/>
          <p:cNvPicPr preferRelativeResize="0"/>
          <p:nvPr/>
        </p:nvPicPr>
        <p:blipFill>
          <a:blip r:embed="rId4">
            <a:alphaModFix/>
          </a:blip>
          <a:stretch>
            <a:fillRect/>
          </a:stretch>
        </p:blipFill>
        <p:spPr>
          <a:xfrm>
            <a:off x="567673" y="2571750"/>
            <a:ext cx="7777374" cy="226250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17"/>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Introduction:</a:t>
            </a:r>
            <a:endParaRPr/>
          </a:p>
          <a:p>
            <a:pPr indent="0" lvl="0" marL="0" rtl="0" algn="l">
              <a:spcBef>
                <a:spcPts val="0"/>
              </a:spcBef>
              <a:spcAft>
                <a:spcPts val="0"/>
              </a:spcAft>
              <a:buNone/>
            </a:pPr>
            <a:r>
              <a:rPr lang="tr"/>
              <a:t>Theoretical Background</a:t>
            </a:r>
            <a:endParaRPr sz="1000"/>
          </a:p>
        </p:txBody>
      </p:sp>
      <p:sp>
        <p:nvSpPr>
          <p:cNvPr id="107" name="Google Shape;107;p17"/>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p>
            <a:pPr indent="-342900" lvl="0" marL="457200" rtl="0" algn="l">
              <a:lnSpc>
                <a:spcPct val="115000"/>
              </a:lnSpc>
              <a:spcBef>
                <a:spcPts val="0"/>
              </a:spcBef>
              <a:spcAft>
                <a:spcPts val="0"/>
              </a:spcAft>
              <a:buSzPts val="1800"/>
              <a:buAutoNum type="arabicPeriod"/>
            </a:pPr>
            <a:r>
              <a:rPr lang="tr"/>
              <a:t>Introduction: Theoretical Background</a:t>
            </a:r>
            <a:endParaRPr/>
          </a:p>
        </p:txBody>
      </p:sp>
      <p:sp>
        <p:nvSpPr>
          <p:cNvPr id="108" name="Google Shape;108;p17"/>
          <p:cNvSpPr txBox="1"/>
          <p:nvPr>
            <p:ph idx="1" type="body"/>
          </p:nvPr>
        </p:nvSpPr>
        <p:spPr>
          <a:xfrm>
            <a:off x="6089325" y="38900"/>
            <a:ext cx="3054600" cy="5143500"/>
          </a:xfrm>
          <a:prstGeom prst="rect">
            <a:avLst/>
          </a:prstGeom>
        </p:spPr>
        <p:txBody>
          <a:bodyPr anchorCtr="0" anchor="t" bIns="91425" lIns="91425" spcFirstLastPara="1" rIns="91425" wrap="square" tIns="91425">
            <a:noAutofit/>
          </a:bodyPr>
          <a:lstStyle/>
          <a:p>
            <a:pPr indent="0" lvl="0" marL="0" rtl="0" algn="l">
              <a:lnSpc>
                <a:spcPct val="100000"/>
              </a:lnSpc>
              <a:spcBef>
                <a:spcPts val="1200"/>
              </a:spcBef>
              <a:spcAft>
                <a:spcPts val="0"/>
              </a:spcAft>
              <a:buClr>
                <a:schemeClr val="dk1"/>
              </a:buClr>
              <a:buSzPts val="688"/>
              <a:buFont typeface="Arial"/>
              <a:buNone/>
            </a:pPr>
            <a:r>
              <a:rPr b="1" lang="tr" sz="787"/>
              <a:t>1.1</a:t>
            </a:r>
            <a:r>
              <a:rPr b="1" lang="tr" sz="787">
                <a:latin typeface="Calibri"/>
                <a:ea typeface="Calibri"/>
                <a:cs typeface="Calibri"/>
                <a:sym typeface="Calibri"/>
              </a:rPr>
              <a:t>   	</a:t>
            </a:r>
            <a:r>
              <a:rPr b="1" lang="tr" sz="787"/>
              <a:t>COVID-19 and SARS-CoV-2</a:t>
            </a:r>
            <a:endParaRPr b="1" sz="787"/>
          </a:p>
          <a:p>
            <a:pPr indent="0" lvl="0" marL="0" rtl="0" algn="l">
              <a:lnSpc>
                <a:spcPct val="100000"/>
              </a:lnSpc>
              <a:spcBef>
                <a:spcPts val="1200"/>
              </a:spcBef>
              <a:spcAft>
                <a:spcPts val="0"/>
              </a:spcAft>
              <a:buClr>
                <a:schemeClr val="dk1"/>
              </a:buClr>
              <a:buSzPts val="688"/>
              <a:buFont typeface="Arial"/>
              <a:buNone/>
            </a:pPr>
            <a:r>
              <a:rPr lang="tr" sz="787"/>
              <a:t>1.1.1</a:t>
            </a:r>
            <a:r>
              <a:rPr lang="tr" sz="787">
                <a:latin typeface="Calibri"/>
                <a:ea typeface="Calibri"/>
                <a:cs typeface="Calibri"/>
                <a:sym typeface="Calibri"/>
              </a:rPr>
              <a:t>   	</a:t>
            </a:r>
            <a:r>
              <a:rPr lang="tr" sz="787"/>
              <a:t>COVID-19: Economical, sociological and technological aspects </a:t>
            </a:r>
            <a:endParaRPr sz="787"/>
          </a:p>
          <a:p>
            <a:pPr indent="0" lvl="0" marL="0" rtl="0" algn="l">
              <a:lnSpc>
                <a:spcPct val="100000"/>
              </a:lnSpc>
              <a:spcBef>
                <a:spcPts val="1200"/>
              </a:spcBef>
              <a:spcAft>
                <a:spcPts val="0"/>
              </a:spcAft>
              <a:buClr>
                <a:schemeClr val="dk1"/>
              </a:buClr>
              <a:buSzPts val="688"/>
              <a:buFont typeface="Arial"/>
              <a:buNone/>
            </a:pPr>
            <a:r>
              <a:rPr lang="tr" sz="787"/>
              <a:t>1.1.2</a:t>
            </a:r>
            <a:r>
              <a:rPr lang="tr" sz="787">
                <a:latin typeface="Calibri"/>
                <a:ea typeface="Calibri"/>
                <a:cs typeface="Calibri"/>
                <a:sym typeface="Calibri"/>
              </a:rPr>
              <a:t>   	</a:t>
            </a:r>
            <a:r>
              <a:rPr lang="tr" sz="787"/>
              <a:t>Urbanism, climate change and SARS-CoV-2</a:t>
            </a:r>
            <a:endParaRPr sz="787"/>
          </a:p>
          <a:p>
            <a:pPr indent="0" lvl="0" marL="0" rtl="0" algn="l">
              <a:lnSpc>
                <a:spcPct val="100000"/>
              </a:lnSpc>
              <a:spcBef>
                <a:spcPts val="1200"/>
              </a:spcBef>
              <a:spcAft>
                <a:spcPts val="0"/>
              </a:spcAft>
              <a:buClr>
                <a:schemeClr val="dk1"/>
              </a:buClr>
              <a:buSzPts val="688"/>
              <a:buFont typeface="Arial"/>
              <a:buNone/>
            </a:pPr>
            <a:r>
              <a:rPr lang="tr" sz="787"/>
              <a:t>1.1.3</a:t>
            </a:r>
            <a:r>
              <a:rPr lang="tr" sz="787">
                <a:latin typeface="Calibri"/>
                <a:ea typeface="Calibri"/>
                <a:cs typeface="Calibri"/>
                <a:sym typeface="Calibri"/>
              </a:rPr>
              <a:t>   	</a:t>
            </a:r>
            <a:r>
              <a:rPr lang="tr" sz="787"/>
              <a:t>Phylogeny, structure, and host interactions of SARS-CoV-2  </a:t>
            </a:r>
            <a:endParaRPr sz="787"/>
          </a:p>
          <a:p>
            <a:pPr indent="0" lvl="0" marL="0" rtl="0" algn="l">
              <a:lnSpc>
                <a:spcPct val="100000"/>
              </a:lnSpc>
              <a:spcBef>
                <a:spcPts val="1200"/>
              </a:spcBef>
              <a:spcAft>
                <a:spcPts val="0"/>
              </a:spcAft>
              <a:buClr>
                <a:schemeClr val="dk1"/>
              </a:buClr>
              <a:buSzPts val="688"/>
              <a:buFont typeface="Arial"/>
              <a:buNone/>
            </a:pPr>
            <a:r>
              <a:rPr lang="tr" sz="787"/>
              <a:t>1.1.4</a:t>
            </a:r>
            <a:r>
              <a:rPr lang="tr" sz="787">
                <a:latin typeface="Calibri"/>
                <a:ea typeface="Calibri"/>
                <a:cs typeface="Calibri"/>
                <a:sym typeface="Calibri"/>
              </a:rPr>
              <a:t>   	</a:t>
            </a:r>
            <a:r>
              <a:rPr lang="tr" sz="787"/>
              <a:t>Genome and proteins of SARS-CoV-2 </a:t>
            </a:r>
            <a:endParaRPr sz="787"/>
          </a:p>
          <a:p>
            <a:pPr indent="0" lvl="0" marL="0" rtl="0" algn="l">
              <a:lnSpc>
                <a:spcPct val="100000"/>
              </a:lnSpc>
              <a:spcBef>
                <a:spcPts val="1200"/>
              </a:spcBef>
              <a:spcAft>
                <a:spcPts val="0"/>
              </a:spcAft>
              <a:buClr>
                <a:schemeClr val="dk1"/>
              </a:buClr>
              <a:buSzPts val="688"/>
              <a:buFont typeface="Arial"/>
              <a:buNone/>
            </a:pPr>
            <a:r>
              <a:rPr b="1" lang="tr" sz="787"/>
              <a:t>1.2</a:t>
            </a:r>
            <a:r>
              <a:rPr b="1" lang="tr" sz="787">
                <a:latin typeface="Calibri"/>
                <a:ea typeface="Calibri"/>
                <a:cs typeface="Calibri"/>
                <a:sym typeface="Calibri"/>
              </a:rPr>
              <a:t>   	</a:t>
            </a:r>
            <a:r>
              <a:rPr b="1" lang="tr" sz="787"/>
              <a:t>Structure, function, and host interactions of Spike protein of SARS-CoV-2</a:t>
            </a:r>
            <a:endParaRPr b="1" sz="787"/>
          </a:p>
          <a:p>
            <a:pPr indent="0" lvl="0" marL="0" rtl="0" algn="l">
              <a:lnSpc>
                <a:spcPct val="100000"/>
              </a:lnSpc>
              <a:spcBef>
                <a:spcPts val="1200"/>
              </a:spcBef>
              <a:spcAft>
                <a:spcPts val="0"/>
              </a:spcAft>
              <a:buClr>
                <a:schemeClr val="dk1"/>
              </a:buClr>
              <a:buSzPts val="688"/>
              <a:buFont typeface="Arial"/>
              <a:buNone/>
            </a:pPr>
            <a:r>
              <a:rPr lang="tr" sz="787"/>
              <a:t>1.2.1</a:t>
            </a:r>
            <a:r>
              <a:rPr lang="tr" sz="787">
                <a:latin typeface="Calibri"/>
                <a:ea typeface="Calibri"/>
                <a:cs typeface="Calibri"/>
                <a:sym typeface="Calibri"/>
              </a:rPr>
              <a:t>   	</a:t>
            </a:r>
            <a:r>
              <a:rPr lang="tr" sz="787"/>
              <a:t>Function and structure of Spike protein</a:t>
            </a:r>
            <a:endParaRPr sz="787"/>
          </a:p>
          <a:p>
            <a:pPr indent="0" lvl="0" marL="0" rtl="0" algn="l">
              <a:lnSpc>
                <a:spcPct val="100000"/>
              </a:lnSpc>
              <a:spcBef>
                <a:spcPts val="1200"/>
              </a:spcBef>
              <a:spcAft>
                <a:spcPts val="0"/>
              </a:spcAft>
              <a:buSzPts val="688"/>
              <a:buNone/>
            </a:pPr>
            <a:r>
              <a:rPr lang="tr" sz="787"/>
              <a:t>1.2.2</a:t>
            </a:r>
            <a:r>
              <a:rPr lang="tr" sz="787">
                <a:latin typeface="Calibri"/>
                <a:ea typeface="Calibri"/>
                <a:cs typeface="Calibri"/>
                <a:sym typeface="Calibri"/>
              </a:rPr>
              <a:t>   	</a:t>
            </a:r>
            <a:r>
              <a:rPr lang="tr" sz="787"/>
              <a:t>Evolution and host interactions of Spike protein</a:t>
            </a:r>
            <a:endParaRPr sz="787"/>
          </a:p>
          <a:p>
            <a:pPr indent="0" lvl="0" marL="0" rtl="0" algn="l">
              <a:lnSpc>
                <a:spcPct val="100000"/>
              </a:lnSpc>
              <a:spcBef>
                <a:spcPts val="1200"/>
              </a:spcBef>
              <a:spcAft>
                <a:spcPts val="0"/>
              </a:spcAft>
              <a:buClr>
                <a:schemeClr val="dk1"/>
              </a:buClr>
              <a:buSzPts val="688"/>
              <a:buFont typeface="Arial"/>
              <a:buNone/>
            </a:pPr>
            <a:r>
              <a:rPr b="1" lang="tr" sz="787"/>
              <a:t>1.3</a:t>
            </a:r>
            <a:r>
              <a:rPr b="1" lang="tr" sz="787">
                <a:latin typeface="Calibri"/>
                <a:ea typeface="Calibri"/>
                <a:cs typeface="Calibri"/>
                <a:sym typeface="Calibri"/>
              </a:rPr>
              <a:t>   	</a:t>
            </a:r>
            <a:r>
              <a:rPr b="1" lang="tr" sz="787"/>
              <a:t>Microbiome concept </a:t>
            </a:r>
            <a:endParaRPr b="1" sz="787"/>
          </a:p>
          <a:p>
            <a:pPr indent="0" lvl="0" marL="0" rtl="0" algn="l">
              <a:lnSpc>
                <a:spcPct val="100000"/>
              </a:lnSpc>
              <a:spcBef>
                <a:spcPts val="1200"/>
              </a:spcBef>
              <a:spcAft>
                <a:spcPts val="0"/>
              </a:spcAft>
              <a:buSzPts val="688"/>
              <a:buNone/>
            </a:pPr>
            <a:r>
              <a:rPr lang="tr" sz="787"/>
              <a:t>1.3.1</a:t>
            </a:r>
            <a:r>
              <a:rPr lang="tr" sz="787">
                <a:latin typeface="Calibri"/>
                <a:ea typeface="Calibri"/>
                <a:cs typeface="Calibri"/>
                <a:sym typeface="Calibri"/>
              </a:rPr>
              <a:t>   	</a:t>
            </a:r>
            <a:r>
              <a:rPr lang="tr" sz="787"/>
              <a:t>Microbiomes and human microbiome</a:t>
            </a:r>
            <a:endParaRPr sz="787"/>
          </a:p>
          <a:p>
            <a:pPr indent="0" lvl="0" marL="0" rtl="0" algn="l">
              <a:lnSpc>
                <a:spcPct val="100000"/>
              </a:lnSpc>
              <a:spcBef>
                <a:spcPts val="1200"/>
              </a:spcBef>
              <a:spcAft>
                <a:spcPts val="0"/>
              </a:spcAft>
              <a:buClr>
                <a:schemeClr val="dk1"/>
              </a:buClr>
              <a:buSzPts val="688"/>
              <a:buFont typeface="Arial"/>
              <a:buNone/>
            </a:pPr>
            <a:r>
              <a:rPr lang="tr" sz="787"/>
              <a:t>1.3.2</a:t>
            </a:r>
            <a:r>
              <a:rPr lang="tr" sz="787">
                <a:latin typeface="Calibri"/>
                <a:ea typeface="Calibri"/>
                <a:cs typeface="Calibri"/>
                <a:sym typeface="Calibri"/>
              </a:rPr>
              <a:t>   	</a:t>
            </a:r>
            <a:r>
              <a:rPr lang="tr" sz="787"/>
              <a:t>Gut microbiome</a:t>
            </a:r>
            <a:endParaRPr sz="787"/>
          </a:p>
          <a:p>
            <a:pPr indent="0" lvl="0" marL="0" rtl="0" algn="l">
              <a:lnSpc>
                <a:spcPct val="100000"/>
              </a:lnSpc>
              <a:spcBef>
                <a:spcPts val="1200"/>
              </a:spcBef>
              <a:spcAft>
                <a:spcPts val="0"/>
              </a:spcAft>
              <a:buClr>
                <a:schemeClr val="dk1"/>
              </a:buClr>
              <a:buSzPts val="688"/>
              <a:buFont typeface="Arial"/>
              <a:buNone/>
            </a:pPr>
            <a:r>
              <a:rPr lang="tr" sz="787"/>
              <a:t>1.3.3</a:t>
            </a:r>
            <a:r>
              <a:rPr lang="tr" sz="787">
                <a:latin typeface="Calibri"/>
                <a:ea typeface="Calibri"/>
                <a:cs typeface="Calibri"/>
                <a:sym typeface="Calibri"/>
              </a:rPr>
              <a:t>   	</a:t>
            </a:r>
            <a:r>
              <a:rPr lang="tr" sz="787"/>
              <a:t>Gut microbiome and immune system</a:t>
            </a:r>
            <a:endParaRPr sz="787"/>
          </a:p>
          <a:p>
            <a:pPr indent="0" lvl="0" marL="0" rtl="0" algn="l">
              <a:lnSpc>
                <a:spcPct val="100000"/>
              </a:lnSpc>
              <a:spcBef>
                <a:spcPts val="1200"/>
              </a:spcBef>
              <a:spcAft>
                <a:spcPts val="0"/>
              </a:spcAft>
              <a:buClr>
                <a:schemeClr val="dk1"/>
              </a:buClr>
              <a:buSzPts val="688"/>
              <a:buFont typeface="Arial"/>
              <a:buNone/>
            </a:pPr>
            <a:r>
              <a:rPr b="1" lang="tr" sz="787"/>
              <a:t>1.4</a:t>
            </a:r>
            <a:r>
              <a:rPr b="1" lang="tr" sz="787">
                <a:latin typeface="Calibri"/>
                <a:ea typeface="Calibri"/>
                <a:cs typeface="Calibri"/>
                <a:sym typeface="Calibri"/>
              </a:rPr>
              <a:t>   	</a:t>
            </a:r>
            <a:r>
              <a:rPr b="1" lang="tr" sz="787"/>
              <a:t>Research question</a:t>
            </a:r>
            <a:endParaRPr b="1" sz="787"/>
          </a:p>
          <a:p>
            <a:pPr indent="0" lvl="0" marL="0" rtl="0" algn="l">
              <a:lnSpc>
                <a:spcPct val="100000"/>
              </a:lnSpc>
              <a:spcBef>
                <a:spcPts val="1200"/>
              </a:spcBef>
              <a:spcAft>
                <a:spcPts val="0"/>
              </a:spcAft>
              <a:buClr>
                <a:schemeClr val="dk1"/>
              </a:buClr>
              <a:buSzPts val="688"/>
              <a:buFont typeface="Arial"/>
              <a:buNone/>
            </a:pPr>
            <a:r>
              <a:rPr b="1" lang="tr" sz="787"/>
              <a:t>1.5</a:t>
            </a:r>
            <a:r>
              <a:rPr b="1" lang="tr" sz="787">
                <a:latin typeface="Calibri"/>
                <a:ea typeface="Calibri"/>
                <a:cs typeface="Calibri"/>
                <a:sym typeface="Calibri"/>
              </a:rPr>
              <a:t>   	</a:t>
            </a:r>
            <a:r>
              <a:rPr b="1" lang="tr" sz="787"/>
              <a:t>Modeling and in silico analysis</a:t>
            </a:r>
            <a:endParaRPr b="1" sz="787"/>
          </a:p>
          <a:p>
            <a:pPr indent="0" lvl="0" marL="0" rtl="0" algn="l">
              <a:lnSpc>
                <a:spcPct val="100000"/>
              </a:lnSpc>
              <a:spcBef>
                <a:spcPts val="1200"/>
              </a:spcBef>
              <a:spcAft>
                <a:spcPts val="0"/>
              </a:spcAft>
              <a:buClr>
                <a:schemeClr val="dk1"/>
              </a:buClr>
              <a:buSzPts val="688"/>
              <a:buFont typeface="Arial"/>
              <a:buNone/>
            </a:pPr>
            <a:r>
              <a:rPr lang="tr" sz="787"/>
              <a:t>1.5.1</a:t>
            </a:r>
            <a:r>
              <a:rPr lang="tr" sz="787">
                <a:latin typeface="Calibri"/>
                <a:ea typeface="Calibri"/>
                <a:cs typeface="Calibri"/>
                <a:sym typeface="Calibri"/>
              </a:rPr>
              <a:t>   	</a:t>
            </a:r>
            <a:r>
              <a:rPr lang="tr" sz="787"/>
              <a:t>Constructing theoretical framework</a:t>
            </a:r>
            <a:endParaRPr sz="787"/>
          </a:p>
          <a:p>
            <a:pPr indent="0" lvl="0" marL="0" rtl="0" algn="l">
              <a:lnSpc>
                <a:spcPct val="100000"/>
              </a:lnSpc>
              <a:spcBef>
                <a:spcPts val="1200"/>
              </a:spcBef>
              <a:spcAft>
                <a:spcPts val="0"/>
              </a:spcAft>
              <a:buClr>
                <a:schemeClr val="dk1"/>
              </a:buClr>
              <a:buSzPts val="688"/>
              <a:buFont typeface="Arial"/>
              <a:buNone/>
            </a:pPr>
            <a:r>
              <a:rPr lang="tr" sz="787"/>
              <a:t>1.5.2</a:t>
            </a:r>
            <a:r>
              <a:rPr lang="tr" sz="787">
                <a:latin typeface="Calibri"/>
                <a:ea typeface="Calibri"/>
                <a:cs typeface="Calibri"/>
                <a:sym typeface="Calibri"/>
              </a:rPr>
              <a:t>   	</a:t>
            </a:r>
            <a:r>
              <a:rPr lang="tr" sz="787"/>
              <a:t>Modeling the research design</a:t>
            </a:r>
            <a:endParaRPr sz="787"/>
          </a:p>
          <a:p>
            <a:pPr indent="0" lvl="0" marL="0" rtl="0" algn="l">
              <a:lnSpc>
                <a:spcPct val="100000"/>
              </a:lnSpc>
              <a:spcBef>
                <a:spcPts val="1200"/>
              </a:spcBef>
              <a:spcAft>
                <a:spcPts val="0"/>
              </a:spcAft>
              <a:buClr>
                <a:schemeClr val="dk1"/>
              </a:buClr>
              <a:buSzPts val="688"/>
              <a:buFont typeface="Arial"/>
              <a:buNone/>
            </a:pPr>
            <a:r>
              <a:rPr lang="tr" sz="787"/>
              <a:t>1.5.3</a:t>
            </a:r>
            <a:r>
              <a:rPr lang="tr" sz="787">
                <a:latin typeface="Calibri"/>
                <a:ea typeface="Calibri"/>
                <a:cs typeface="Calibri"/>
                <a:sym typeface="Calibri"/>
              </a:rPr>
              <a:t>   	</a:t>
            </a:r>
            <a:r>
              <a:rPr lang="tr" sz="787"/>
              <a:t>Deterministic Programming vs Probabilistic Programming</a:t>
            </a:r>
            <a:endParaRPr sz="787"/>
          </a:p>
          <a:p>
            <a:pPr indent="0" lvl="0" marL="0" rtl="0" algn="l">
              <a:lnSpc>
                <a:spcPct val="100000"/>
              </a:lnSpc>
              <a:spcBef>
                <a:spcPts val="1200"/>
              </a:spcBef>
              <a:spcAft>
                <a:spcPts val="1200"/>
              </a:spcAft>
              <a:buSzPts val="688"/>
              <a:buNone/>
            </a:pPr>
            <a:r>
              <a:t/>
            </a:r>
            <a:endParaRPr b="1" sz="912"/>
          </a:p>
        </p:txBody>
      </p:sp>
      <p:grpSp>
        <p:nvGrpSpPr>
          <p:cNvPr id="109" name="Google Shape;109;p17"/>
          <p:cNvGrpSpPr/>
          <p:nvPr/>
        </p:nvGrpSpPr>
        <p:grpSpPr>
          <a:xfrm>
            <a:off x="3409722" y="824063"/>
            <a:ext cx="2351902" cy="3495474"/>
            <a:chOff x="3409722" y="824063"/>
            <a:chExt cx="2351902" cy="3495474"/>
          </a:xfrm>
        </p:grpSpPr>
        <p:sp>
          <p:nvSpPr>
            <p:cNvPr id="110" name="Google Shape;110;p17"/>
            <p:cNvSpPr/>
            <p:nvPr/>
          </p:nvSpPr>
          <p:spPr>
            <a:xfrm rot="-5400000">
              <a:off x="2850822" y="1408938"/>
              <a:ext cx="3469500" cy="23517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7"/>
            <p:cNvSpPr/>
            <p:nvPr/>
          </p:nvSpPr>
          <p:spPr>
            <a:xfrm rot="-5400000">
              <a:off x="2851024" y="1382963"/>
              <a:ext cx="3469500" cy="23517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7"/>
            <p:cNvSpPr/>
            <p:nvPr/>
          </p:nvSpPr>
          <p:spPr>
            <a:xfrm>
              <a:off x="4349865" y="4144403"/>
              <a:ext cx="471000" cy="657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113" name="Google Shape;113;p17"/>
          <p:cNvPicPr preferRelativeResize="0"/>
          <p:nvPr/>
        </p:nvPicPr>
        <p:blipFill rotWithShape="1">
          <a:blip r:embed="rId3">
            <a:alphaModFix/>
          </a:blip>
          <a:srcRect b="21737" l="55042" r="26199" t="50090"/>
          <a:stretch/>
        </p:blipFill>
        <p:spPr>
          <a:xfrm>
            <a:off x="3409739" y="978859"/>
            <a:ext cx="2351700" cy="3061800"/>
          </a:xfrm>
          <a:prstGeom prst="rect">
            <a:avLst/>
          </a:prstGeom>
          <a:noFill/>
          <a:ln>
            <a:noFill/>
          </a:ln>
        </p:spPr>
      </p:pic>
      <p:sp>
        <p:nvSpPr>
          <p:cNvPr id="114" name="Google Shape;114;p17"/>
          <p:cNvSpPr/>
          <p:nvPr/>
        </p:nvSpPr>
        <p:spPr>
          <a:xfrm flipH="1">
            <a:off x="3409382" y="979361"/>
            <a:ext cx="2351700" cy="3061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5" name="Google Shape;115;p17"/>
          <p:cNvPicPr preferRelativeResize="0"/>
          <p:nvPr/>
        </p:nvPicPr>
        <p:blipFill>
          <a:blip r:embed="rId4">
            <a:alphaModFix/>
          </a:blip>
          <a:stretch>
            <a:fillRect/>
          </a:stretch>
        </p:blipFill>
        <p:spPr>
          <a:xfrm rot="5399997">
            <a:off x="2090379" y="1218927"/>
            <a:ext cx="5144324" cy="2706469"/>
          </a:xfrm>
          <a:prstGeom prst="rect">
            <a:avLst/>
          </a:prstGeom>
          <a:noFill/>
          <a:ln>
            <a:noFill/>
          </a:ln>
        </p:spPr>
      </p:pic>
      <p:pic>
        <p:nvPicPr>
          <p:cNvPr id="116" name="Google Shape;116;p17"/>
          <p:cNvPicPr preferRelativeResize="0"/>
          <p:nvPr/>
        </p:nvPicPr>
        <p:blipFill>
          <a:blip r:embed="rId4">
            <a:alphaModFix/>
          </a:blip>
          <a:stretch>
            <a:fillRect/>
          </a:stretch>
        </p:blipFill>
        <p:spPr>
          <a:xfrm>
            <a:off x="-1365975" y="0"/>
            <a:ext cx="2503274" cy="131697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44"/>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Results</a:t>
            </a:r>
            <a:endParaRPr/>
          </a:p>
          <a:p>
            <a:pPr indent="0" lvl="0" marL="0" rtl="0" algn="l">
              <a:spcBef>
                <a:spcPts val="0"/>
              </a:spcBef>
              <a:spcAft>
                <a:spcPts val="0"/>
              </a:spcAft>
              <a:buNone/>
            </a:pPr>
            <a:r>
              <a:t/>
            </a:r>
            <a:endParaRPr/>
          </a:p>
        </p:txBody>
      </p:sp>
      <p:sp>
        <p:nvSpPr>
          <p:cNvPr id="422" name="Google Shape;422;p44"/>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tr" sz="1300"/>
              <a:t>3.3</a:t>
            </a:r>
            <a:r>
              <a:rPr lang="tr" sz="1300"/>
              <a:t>         </a:t>
            </a:r>
            <a:r>
              <a:rPr b="1" lang="tr" sz="1300"/>
              <a:t>Set 3 results</a:t>
            </a:r>
            <a:endParaRPr b="1" sz="1300"/>
          </a:p>
          <a:p>
            <a:pPr indent="0" lvl="0" marL="0" rtl="0" algn="l">
              <a:lnSpc>
                <a:spcPct val="115000"/>
              </a:lnSpc>
              <a:spcBef>
                <a:spcPts val="400"/>
              </a:spcBef>
              <a:spcAft>
                <a:spcPts val="1600"/>
              </a:spcAft>
              <a:buNone/>
            </a:pPr>
            <a:r>
              <a:t/>
            </a:r>
            <a:endParaRPr b="1" sz="1300"/>
          </a:p>
        </p:txBody>
      </p:sp>
      <p:sp>
        <p:nvSpPr>
          <p:cNvPr id="423" name="Google Shape;423;p44"/>
          <p:cNvSpPr txBox="1"/>
          <p:nvPr>
            <p:ph idx="1" type="body"/>
          </p:nvPr>
        </p:nvSpPr>
        <p:spPr>
          <a:xfrm>
            <a:off x="3309300" y="122900"/>
            <a:ext cx="5703300" cy="31413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SzPts val="1100"/>
              <a:buNone/>
            </a:pPr>
            <a:r>
              <a:rPr lang="tr" sz="1300"/>
              <a:t>Hypothesis 3 (H3): </a:t>
            </a:r>
            <a:r>
              <a:rPr i="1" lang="tr" sz="1300"/>
              <a:t>Microbes residing gut can explain which SARS-CoV-2 mutant infected the host. </a:t>
            </a:r>
            <a:endParaRPr i="1" sz="1300"/>
          </a:p>
          <a:p>
            <a:pPr indent="0" lvl="0" marL="0" rtl="0" algn="l">
              <a:lnSpc>
                <a:spcPct val="100000"/>
              </a:lnSpc>
              <a:spcBef>
                <a:spcPts val="1200"/>
              </a:spcBef>
              <a:spcAft>
                <a:spcPts val="0"/>
              </a:spcAft>
              <a:buSzPts val="688"/>
              <a:buNone/>
            </a:pPr>
            <a:r>
              <a:t/>
            </a:r>
            <a:endParaRPr sz="1300"/>
          </a:p>
          <a:p>
            <a:pPr indent="0" lvl="0" marL="0" rtl="0" algn="l">
              <a:lnSpc>
                <a:spcPct val="100000"/>
              </a:lnSpc>
              <a:spcBef>
                <a:spcPts val="1200"/>
              </a:spcBef>
              <a:spcAft>
                <a:spcPts val="1200"/>
              </a:spcAft>
              <a:buSzPts val="688"/>
              <a:buNone/>
            </a:pPr>
            <a:r>
              <a:t/>
            </a:r>
            <a:endParaRPr sz="1300"/>
          </a:p>
        </p:txBody>
      </p:sp>
      <p:pic>
        <p:nvPicPr>
          <p:cNvPr id="424" name="Google Shape;424;p44"/>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425" name="Google Shape;425;p44"/>
          <p:cNvSpPr txBox="1"/>
          <p:nvPr/>
        </p:nvSpPr>
        <p:spPr>
          <a:xfrm>
            <a:off x="291000" y="3847650"/>
            <a:ext cx="34341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sp>
        <p:nvSpPr>
          <p:cNvPr id="426" name="Google Shape;426;p44"/>
          <p:cNvSpPr txBox="1"/>
          <p:nvPr/>
        </p:nvSpPr>
        <p:spPr>
          <a:xfrm>
            <a:off x="290999" y="1581500"/>
            <a:ext cx="3086700" cy="1116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tr" sz="1100">
                <a:solidFill>
                  <a:schemeClr val="dk1"/>
                </a:solidFill>
              </a:rPr>
              <a:t>Figure 17. The resulted gut bacterial contents and related variants &amp; S protein mutations. The red dots represent the regression probability densities. </a:t>
            </a:r>
            <a:endParaRPr sz="1100"/>
          </a:p>
        </p:txBody>
      </p:sp>
      <p:pic>
        <p:nvPicPr>
          <p:cNvPr id="427" name="Google Shape;427;p44"/>
          <p:cNvPicPr preferRelativeResize="0"/>
          <p:nvPr/>
        </p:nvPicPr>
        <p:blipFill>
          <a:blip r:embed="rId4">
            <a:alphaModFix/>
          </a:blip>
          <a:stretch>
            <a:fillRect/>
          </a:stretch>
        </p:blipFill>
        <p:spPr>
          <a:xfrm>
            <a:off x="3608250" y="1168550"/>
            <a:ext cx="5105400" cy="3619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45"/>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Discussion</a:t>
            </a:r>
            <a:endParaRPr sz="1000"/>
          </a:p>
        </p:txBody>
      </p:sp>
      <p:sp>
        <p:nvSpPr>
          <p:cNvPr id="433" name="Google Shape;433;p45"/>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tr"/>
              <a:t>4. Discussion</a:t>
            </a:r>
            <a:endParaRPr/>
          </a:p>
        </p:txBody>
      </p:sp>
      <p:sp>
        <p:nvSpPr>
          <p:cNvPr id="434" name="Google Shape;434;p45"/>
          <p:cNvSpPr txBox="1"/>
          <p:nvPr>
            <p:ph idx="1" type="body"/>
          </p:nvPr>
        </p:nvSpPr>
        <p:spPr>
          <a:xfrm>
            <a:off x="6089326" y="115100"/>
            <a:ext cx="3006900" cy="18858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t/>
            </a:r>
            <a:endParaRPr sz="1650">
              <a:latin typeface="Montserrat"/>
              <a:ea typeface="Montserrat"/>
              <a:cs typeface="Montserrat"/>
              <a:sym typeface="Montserrat"/>
            </a:endParaRPr>
          </a:p>
        </p:txBody>
      </p:sp>
      <p:grpSp>
        <p:nvGrpSpPr>
          <p:cNvPr id="435" name="Google Shape;435;p45"/>
          <p:cNvGrpSpPr/>
          <p:nvPr/>
        </p:nvGrpSpPr>
        <p:grpSpPr>
          <a:xfrm>
            <a:off x="3409722" y="824063"/>
            <a:ext cx="2351902" cy="3495474"/>
            <a:chOff x="3409722" y="824063"/>
            <a:chExt cx="2351902" cy="3495474"/>
          </a:xfrm>
        </p:grpSpPr>
        <p:sp>
          <p:nvSpPr>
            <p:cNvPr id="436" name="Google Shape;436;p45"/>
            <p:cNvSpPr/>
            <p:nvPr/>
          </p:nvSpPr>
          <p:spPr>
            <a:xfrm rot="-5400000">
              <a:off x="2850822" y="1408938"/>
              <a:ext cx="3469500" cy="23517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5"/>
            <p:cNvSpPr/>
            <p:nvPr/>
          </p:nvSpPr>
          <p:spPr>
            <a:xfrm rot="-5400000">
              <a:off x="2851024" y="1382963"/>
              <a:ext cx="3469500" cy="23517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45"/>
            <p:cNvSpPr/>
            <p:nvPr/>
          </p:nvSpPr>
          <p:spPr>
            <a:xfrm>
              <a:off x="4349865" y="4144403"/>
              <a:ext cx="471000" cy="657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439" name="Google Shape;439;p45"/>
          <p:cNvPicPr preferRelativeResize="0"/>
          <p:nvPr/>
        </p:nvPicPr>
        <p:blipFill rotWithShape="1">
          <a:blip r:embed="rId3">
            <a:alphaModFix/>
          </a:blip>
          <a:srcRect b="21737" l="55042" r="26199" t="50090"/>
          <a:stretch/>
        </p:blipFill>
        <p:spPr>
          <a:xfrm>
            <a:off x="3409739" y="978859"/>
            <a:ext cx="2351700" cy="3061800"/>
          </a:xfrm>
          <a:prstGeom prst="rect">
            <a:avLst/>
          </a:prstGeom>
          <a:noFill/>
          <a:ln>
            <a:noFill/>
          </a:ln>
        </p:spPr>
      </p:pic>
      <p:sp>
        <p:nvSpPr>
          <p:cNvPr id="440" name="Google Shape;440;p45"/>
          <p:cNvSpPr/>
          <p:nvPr/>
        </p:nvSpPr>
        <p:spPr>
          <a:xfrm flipH="1">
            <a:off x="3409382" y="979361"/>
            <a:ext cx="2351700" cy="3061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41" name="Google Shape;441;p45"/>
          <p:cNvPicPr preferRelativeResize="0"/>
          <p:nvPr/>
        </p:nvPicPr>
        <p:blipFill>
          <a:blip r:embed="rId4">
            <a:alphaModFix/>
          </a:blip>
          <a:stretch>
            <a:fillRect/>
          </a:stretch>
        </p:blipFill>
        <p:spPr>
          <a:xfrm rot="5399997">
            <a:off x="2090379" y="1218927"/>
            <a:ext cx="5144324" cy="2706469"/>
          </a:xfrm>
          <a:prstGeom prst="rect">
            <a:avLst/>
          </a:prstGeom>
          <a:noFill/>
          <a:ln>
            <a:noFill/>
          </a:ln>
        </p:spPr>
      </p:pic>
      <p:pic>
        <p:nvPicPr>
          <p:cNvPr id="442" name="Google Shape;442;p45"/>
          <p:cNvPicPr preferRelativeResize="0"/>
          <p:nvPr/>
        </p:nvPicPr>
        <p:blipFill>
          <a:blip r:embed="rId4">
            <a:alphaModFix/>
          </a:blip>
          <a:stretch>
            <a:fillRect/>
          </a:stretch>
        </p:blipFill>
        <p:spPr>
          <a:xfrm>
            <a:off x="-1365975" y="0"/>
            <a:ext cx="2503274" cy="13169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46"/>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Discussion</a:t>
            </a:r>
            <a:endParaRPr/>
          </a:p>
          <a:p>
            <a:pPr indent="0" lvl="0" marL="0" rtl="0" algn="l">
              <a:spcBef>
                <a:spcPts val="0"/>
              </a:spcBef>
              <a:spcAft>
                <a:spcPts val="0"/>
              </a:spcAft>
              <a:buNone/>
            </a:pPr>
            <a:r>
              <a:t/>
            </a:r>
            <a:endParaRPr/>
          </a:p>
        </p:txBody>
      </p:sp>
      <p:sp>
        <p:nvSpPr>
          <p:cNvPr id="448" name="Google Shape;448;p46"/>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400"/>
              </a:spcAft>
              <a:buNone/>
            </a:pPr>
            <a:r>
              <a:rPr b="1" lang="tr" sz="1300"/>
              <a:t>To sum up:</a:t>
            </a:r>
            <a:endParaRPr b="1" sz="1300"/>
          </a:p>
        </p:txBody>
      </p:sp>
      <p:pic>
        <p:nvPicPr>
          <p:cNvPr id="449" name="Google Shape;449;p46"/>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450" name="Google Shape;450;p46"/>
          <p:cNvSpPr txBox="1"/>
          <p:nvPr/>
        </p:nvSpPr>
        <p:spPr>
          <a:xfrm>
            <a:off x="291000" y="3847650"/>
            <a:ext cx="34341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sp>
        <p:nvSpPr>
          <p:cNvPr id="451" name="Google Shape;451;p46"/>
          <p:cNvSpPr txBox="1"/>
          <p:nvPr/>
        </p:nvSpPr>
        <p:spPr>
          <a:xfrm>
            <a:off x="2379825" y="764300"/>
            <a:ext cx="6494700" cy="6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tr" sz="1300">
                <a:solidFill>
                  <a:schemeClr val="dk1"/>
                </a:solidFill>
              </a:rPr>
              <a:t>The study aimed to investigate whether the gut microbes can be selective parameters for SARS-CoV-2 variants and Spike protein mutants in humans.</a:t>
            </a:r>
            <a:endParaRPr sz="1300"/>
          </a:p>
        </p:txBody>
      </p:sp>
      <p:sp>
        <p:nvSpPr>
          <p:cNvPr id="452" name="Google Shape;452;p46"/>
          <p:cNvSpPr txBox="1"/>
          <p:nvPr/>
        </p:nvSpPr>
        <p:spPr>
          <a:xfrm>
            <a:off x="5004600" y="2364825"/>
            <a:ext cx="40134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t/>
            </a:r>
            <a:endParaRPr sz="1100"/>
          </a:p>
        </p:txBody>
      </p:sp>
      <p:sp>
        <p:nvSpPr>
          <p:cNvPr id="453" name="Google Shape;453;p46"/>
          <p:cNvSpPr txBox="1"/>
          <p:nvPr/>
        </p:nvSpPr>
        <p:spPr>
          <a:xfrm>
            <a:off x="5537400" y="3796175"/>
            <a:ext cx="35304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t/>
            </a:r>
            <a:endParaRPr sz="1100">
              <a:solidFill>
                <a:schemeClr val="dk1"/>
              </a:solidFill>
            </a:endParaRPr>
          </a:p>
        </p:txBody>
      </p:sp>
      <p:graphicFrame>
        <p:nvGraphicFramePr>
          <p:cNvPr id="454" name="Google Shape;454;p46"/>
          <p:cNvGraphicFramePr/>
          <p:nvPr/>
        </p:nvGraphicFramePr>
        <p:xfrm>
          <a:off x="1297500" y="2364825"/>
          <a:ext cx="3000000" cy="3000000"/>
        </p:xfrm>
        <a:graphic>
          <a:graphicData uri="http://schemas.openxmlformats.org/drawingml/2006/table">
            <a:tbl>
              <a:tblPr>
                <a:noFill/>
                <a:tableStyleId>{4E2628CF-F7CF-4D00-A1ED-0C4575A7A473}</a:tableStyleId>
              </a:tblPr>
              <a:tblGrid>
                <a:gridCol w="544850"/>
                <a:gridCol w="7377850"/>
              </a:tblGrid>
              <a:tr h="800850">
                <a:tc>
                  <a:txBody>
                    <a:bodyPr/>
                    <a:lstStyle/>
                    <a:p>
                      <a:pPr indent="0" lvl="0" marL="38100" marR="38100" rtl="0" algn="l">
                        <a:lnSpc>
                          <a:spcPct val="115000"/>
                        </a:lnSpc>
                        <a:spcBef>
                          <a:spcPts val="0"/>
                        </a:spcBef>
                        <a:spcAft>
                          <a:spcPts val="0"/>
                        </a:spcAft>
                        <a:buNone/>
                      </a:pPr>
                      <a:r>
                        <a:rPr lang="tr"/>
                        <a:t>H1:</a:t>
                      </a:r>
                      <a:endParaRPr/>
                    </a:p>
                  </a:txBody>
                  <a:tcPr marT="91425" marB="91425" marR="91425" marL="91425">
                    <a:lnT cap="flat" cmpd="sng" w="12700">
                      <a:solidFill>
                        <a:srgbClr val="000000"/>
                      </a:solidFill>
                      <a:prstDash val="solid"/>
                      <a:round/>
                      <a:headEnd len="sm" w="sm" type="none"/>
                      <a:tailEnd len="sm" w="sm" type="none"/>
                    </a:lnT>
                    <a:solidFill>
                      <a:srgbClr val="FFFFFF"/>
                    </a:solidFill>
                  </a:tcPr>
                </a:tc>
                <a:tc>
                  <a:txBody>
                    <a:bodyPr/>
                    <a:lstStyle/>
                    <a:p>
                      <a:pPr indent="0" lvl="0" marL="38100" marR="38100" rtl="0" algn="l">
                        <a:lnSpc>
                          <a:spcPct val="115000"/>
                        </a:lnSpc>
                        <a:spcBef>
                          <a:spcPts val="0"/>
                        </a:spcBef>
                        <a:spcAft>
                          <a:spcPts val="0"/>
                        </a:spcAft>
                        <a:buNone/>
                      </a:pPr>
                      <a:r>
                        <a:rPr i="1" lang="tr" sz="1100"/>
                        <a:t>One of the following parameters can explain COVID-19 death and reproduction rates: Diet, diseases, economical parameters, environmental factors, micronutrient deficiencies, population parameters.</a:t>
                      </a:r>
                      <a:endParaRPr i="1" sz="1100"/>
                    </a:p>
                  </a:txBody>
                  <a:tcPr marT="91425" marB="91425" marR="91425" marL="91425">
                    <a:lnT cap="flat" cmpd="sng" w="12700">
                      <a:solidFill>
                        <a:srgbClr val="000000"/>
                      </a:solidFill>
                      <a:prstDash val="solid"/>
                      <a:round/>
                      <a:headEnd len="sm" w="sm" type="none"/>
                      <a:tailEnd len="sm" w="sm" type="none"/>
                    </a:lnT>
                    <a:solidFill>
                      <a:srgbClr val="FFFFFF"/>
                    </a:solidFill>
                  </a:tcPr>
                </a:tc>
              </a:tr>
              <a:tr h="974075">
                <a:tc>
                  <a:txBody>
                    <a:bodyPr/>
                    <a:lstStyle/>
                    <a:p>
                      <a:pPr indent="0" lvl="0" marL="38100" marR="38100" rtl="0" algn="l">
                        <a:lnSpc>
                          <a:spcPct val="115000"/>
                        </a:lnSpc>
                        <a:spcBef>
                          <a:spcPts val="0"/>
                        </a:spcBef>
                        <a:spcAft>
                          <a:spcPts val="0"/>
                        </a:spcAft>
                        <a:buNone/>
                      </a:pPr>
                      <a:r>
                        <a:rPr lang="tr"/>
                        <a:t>H2:</a:t>
                      </a:r>
                      <a:endParaRPr/>
                    </a:p>
                  </a:txBody>
                  <a:tcPr marT="91425" marB="91425" marR="91425" marL="91425">
                    <a:solidFill>
                      <a:srgbClr val="FFFFFF"/>
                    </a:solidFill>
                  </a:tcPr>
                </a:tc>
                <a:tc>
                  <a:txBody>
                    <a:bodyPr/>
                    <a:lstStyle/>
                    <a:p>
                      <a:pPr indent="0" lvl="0" marL="38100" marR="38100" rtl="0" algn="l">
                        <a:lnSpc>
                          <a:spcPct val="115000"/>
                        </a:lnSpc>
                        <a:spcBef>
                          <a:spcPts val="0"/>
                        </a:spcBef>
                        <a:spcAft>
                          <a:spcPts val="0"/>
                        </a:spcAft>
                        <a:buNone/>
                      </a:pPr>
                      <a:r>
                        <a:rPr i="1" lang="tr" sz="1100"/>
                        <a:t>One of the following parameters can explain SARS-CoV-2 infectivity between variants and specifical mutations on Spike protein:</a:t>
                      </a:r>
                      <a:r>
                        <a:rPr lang="tr" sz="1100"/>
                        <a:t> </a:t>
                      </a:r>
                      <a:r>
                        <a:rPr i="1" lang="tr" sz="1100"/>
                        <a:t>Diet, diseases, economical parameters, environmental factors, micronutrient deficiencies, population parameters.</a:t>
                      </a:r>
                      <a:endParaRPr i="1" sz="1100"/>
                    </a:p>
                  </a:txBody>
                  <a:tcPr marT="91425" marB="91425" marR="91425" marL="91425">
                    <a:solidFill>
                      <a:srgbClr val="FFFFFF"/>
                    </a:solidFill>
                  </a:tcPr>
                </a:tc>
              </a:tr>
              <a:tr h="611475">
                <a:tc>
                  <a:txBody>
                    <a:bodyPr/>
                    <a:lstStyle/>
                    <a:p>
                      <a:pPr indent="0" lvl="0" marL="38100" marR="38100" rtl="0" algn="l">
                        <a:lnSpc>
                          <a:spcPct val="115000"/>
                        </a:lnSpc>
                        <a:spcBef>
                          <a:spcPts val="0"/>
                        </a:spcBef>
                        <a:spcAft>
                          <a:spcPts val="0"/>
                        </a:spcAft>
                        <a:buNone/>
                      </a:pPr>
                      <a:r>
                        <a:rPr lang="tr"/>
                        <a:t>H3:</a:t>
                      </a:r>
                      <a:endParaRPr/>
                    </a:p>
                  </a:txBody>
                  <a:tcPr marT="91425" marB="91425" marR="91425" marL="91425">
                    <a:lnB cap="flat" cmpd="sng" w="12700">
                      <a:solidFill>
                        <a:srgbClr val="000000"/>
                      </a:solidFill>
                      <a:prstDash val="solid"/>
                      <a:round/>
                      <a:headEnd len="sm" w="sm" type="none"/>
                      <a:tailEnd len="sm" w="sm" type="none"/>
                    </a:lnB>
                    <a:solidFill>
                      <a:srgbClr val="FFFFFF"/>
                    </a:solidFill>
                  </a:tcPr>
                </a:tc>
                <a:tc>
                  <a:txBody>
                    <a:bodyPr/>
                    <a:lstStyle/>
                    <a:p>
                      <a:pPr indent="0" lvl="0" marL="38100" marR="38100" rtl="0" algn="l">
                        <a:lnSpc>
                          <a:spcPct val="115000"/>
                        </a:lnSpc>
                        <a:spcBef>
                          <a:spcPts val="0"/>
                        </a:spcBef>
                        <a:spcAft>
                          <a:spcPts val="0"/>
                        </a:spcAft>
                        <a:buNone/>
                      </a:pPr>
                      <a:r>
                        <a:rPr i="1" lang="tr" sz="1100"/>
                        <a:t>Microbes residing gut can explain which SARS-CoV-2 mutant infected the host.</a:t>
                      </a:r>
                      <a:endParaRPr i="1" sz="1100"/>
                    </a:p>
                  </a:txBody>
                  <a:tcPr marT="91425" marB="91425" marR="91425" marL="91425">
                    <a:lnB cap="flat" cmpd="sng" w="12700">
                      <a:solidFill>
                        <a:srgbClr val="000000"/>
                      </a:solidFill>
                      <a:prstDash val="solid"/>
                      <a:round/>
                      <a:headEnd len="sm" w="sm" type="none"/>
                      <a:tailEnd len="sm" w="sm" type="none"/>
                    </a:lnB>
                    <a:solidFill>
                      <a:srgbClr val="FFFFFF"/>
                    </a:solidFill>
                  </a:tcPr>
                </a:tc>
              </a:tr>
            </a:tbl>
          </a:graphicData>
        </a:graphic>
      </p:graphicFrame>
      <p:sp>
        <p:nvSpPr>
          <p:cNvPr id="455" name="Google Shape;455;p46"/>
          <p:cNvSpPr txBox="1"/>
          <p:nvPr/>
        </p:nvSpPr>
        <p:spPr>
          <a:xfrm>
            <a:off x="917250" y="1919200"/>
            <a:ext cx="64179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tr" sz="1100"/>
              <a:t>Table 1.1 Hypotheses that are used in this study.</a:t>
            </a:r>
            <a:endParaRPr sz="1100"/>
          </a:p>
        </p:txBody>
      </p:sp>
      <p:pic>
        <p:nvPicPr>
          <p:cNvPr id="456" name="Google Shape;456;p46"/>
          <p:cNvPicPr preferRelativeResize="0"/>
          <p:nvPr/>
        </p:nvPicPr>
        <p:blipFill>
          <a:blip r:embed="rId4">
            <a:alphaModFix/>
          </a:blip>
          <a:stretch>
            <a:fillRect/>
          </a:stretch>
        </p:blipFill>
        <p:spPr>
          <a:xfrm>
            <a:off x="526425" y="2259125"/>
            <a:ext cx="908874" cy="621525"/>
          </a:xfrm>
          <a:prstGeom prst="rect">
            <a:avLst/>
          </a:prstGeom>
          <a:noFill/>
          <a:ln>
            <a:noFill/>
          </a:ln>
        </p:spPr>
      </p:pic>
      <p:pic>
        <p:nvPicPr>
          <p:cNvPr id="457" name="Google Shape;457;p46"/>
          <p:cNvPicPr preferRelativeResize="0"/>
          <p:nvPr/>
        </p:nvPicPr>
        <p:blipFill>
          <a:blip r:embed="rId4">
            <a:alphaModFix/>
          </a:blip>
          <a:stretch>
            <a:fillRect/>
          </a:stretch>
        </p:blipFill>
        <p:spPr>
          <a:xfrm>
            <a:off x="526425" y="3021125"/>
            <a:ext cx="908874" cy="621525"/>
          </a:xfrm>
          <a:prstGeom prst="rect">
            <a:avLst/>
          </a:prstGeom>
          <a:noFill/>
          <a:ln>
            <a:noFill/>
          </a:ln>
        </p:spPr>
      </p:pic>
      <p:pic>
        <p:nvPicPr>
          <p:cNvPr id="458" name="Google Shape;458;p46"/>
          <p:cNvPicPr preferRelativeResize="0"/>
          <p:nvPr/>
        </p:nvPicPr>
        <p:blipFill>
          <a:blip r:embed="rId4">
            <a:alphaModFix/>
          </a:blip>
          <a:stretch>
            <a:fillRect/>
          </a:stretch>
        </p:blipFill>
        <p:spPr>
          <a:xfrm>
            <a:off x="526425" y="3935525"/>
            <a:ext cx="908874" cy="621525"/>
          </a:xfrm>
          <a:prstGeom prst="rect">
            <a:avLst/>
          </a:prstGeom>
          <a:noFill/>
          <a:ln>
            <a:noFill/>
          </a:ln>
        </p:spPr>
      </p:pic>
      <p:sp>
        <p:nvSpPr>
          <p:cNvPr id="459" name="Google Shape;459;p46"/>
          <p:cNvSpPr txBox="1"/>
          <p:nvPr/>
        </p:nvSpPr>
        <p:spPr>
          <a:xfrm>
            <a:off x="967275" y="2487300"/>
            <a:ext cx="33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460" name="Google Shape;460;p46"/>
          <p:cNvSpPr txBox="1"/>
          <p:nvPr/>
        </p:nvSpPr>
        <p:spPr>
          <a:xfrm>
            <a:off x="-14775" y="2425900"/>
            <a:ext cx="75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900"/>
              <a:t>Set 1</a:t>
            </a:r>
            <a:endParaRPr b="1" sz="900"/>
          </a:p>
          <a:p>
            <a:pPr indent="0" lvl="0" marL="0" rtl="0" algn="l">
              <a:spcBef>
                <a:spcPts val="0"/>
              </a:spcBef>
              <a:spcAft>
                <a:spcPts val="0"/>
              </a:spcAft>
              <a:buNone/>
            </a:pPr>
            <a:r>
              <a:rPr b="1" lang="tr" sz="900"/>
              <a:t>Analysis</a:t>
            </a:r>
            <a:endParaRPr b="1" sz="900"/>
          </a:p>
        </p:txBody>
      </p:sp>
      <p:sp>
        <p:nvSpPr>
          <p:cNvPr id="461" name="Google Shape;461;p46"/>
          <p:cNvSpPr txBox="1"/>
          <p:nvPr/>
        </p:nvSpPr>
        <p:spPr>
          <a:xfrm>
            <a:off x="-14775" y="3187900"/>
            <a:ext cx="75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900"/>
              <a:t>Set 2</a:t>
            </a:r>
            <a:endParaRPr b="1" sz="900"/>
          </a:p>
          <a:p>
            <a:pPr indent="0" lvl="0" marL="0" rtl="0" algn="l">
              <a:spcBef>
                <a:spcPts val="0"/>
              </a:spcBef>
              <a:spcAft>
                <a:spcPts val="0"/>
              </a:spcAft>
              <a:buNone/>
            </a:pPr>
            <a:r>
              <a:rPr b="1" lang="tr" sz="900"/>
              <a:t>Analysis</a:t>
            </a:r>
            <a:endParaRPr b="1" sz="900"/>
          </a:p>
        </p:txBody>
      </p:sp>
      <p:sp>
        <p:nvSpPr>
          <p:cNvPr id="462" name="Google Shape;462;p46"/>
          <p:cNvSpPr txBox="1"/>
          <p:nvPr/>
        </p:nvSpPr>
        <p:spPr>
          <a:xfrm>
            <a:off x="-14775" y="4102300"/>
            <a:ext cx="752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900"/>
              <a:t>Set 3</a:t>
            </a:r>
            <a:endParaRPr b="1" sz="900"/>
          </a:p>
          <a:p>
            <a:pPr indent="0" lvl="0" marL="0" rtl="0" algn="l">
              <a:spcBef>
                <a:spcPts val="0"/>
              </a:spcBef>
              <a:spcAft>
                <a:spcPts val="0"/>
              </a:spcAft>
              <a:buNone/>
            </a:pPr>
            <a:r>
              <a:rPr b="1" lang="tr" sz="900"/>
              <a:t>Analysis</a:t>
            </a:r>
            <a:endParaRPr b="1" sz="900"/>
          </a:p>
        </p:txBody>
      </p:sp>
      <p:cxnSp>
        <p:nvCxnSpPr>
          <p:cNvPr id="463" name="Google Shape;463;p46"/>
          <p:cNvCxnSpPr/>
          <p:nvPr/>
        </p:nvCxnSpPr>
        <p:spPr>
          <a:xfrm flipH="1" rot="10800000">
            <a:off x="285225" y="2417500"/>
            <a:ext cx="540600" cy="84600"/>
          </a:xfrm>
          <a:prstGeom prst="straightConnector1">
            <a:avLst/>
          </a:prstGeom>
          <a:noFill/>
          <a:ln cap="flat" cmpd="sng" w="9525">
            <a:solidFill>
              <a:srgbClr val="FF0000"/>
            </a:solidFill>
            <a:prstDash val="solid"/>
            <a:round/>
            <a:headEnd len="med" w="med" type="none"/>
            <a:tailEnd len="med" w="med" type="triangle"/>
          </a:ln>
        </p:spPr>
      </p:cxnSp>
      <p:cxnSp>
        <p:nvCxnSpPr>
          <p:cNvPr id="464" name="Google Shape;464;p46"/>
          <p:cNvCxnSpPr/>
          <p:nvPr/>
        </p:nvCxnSpPr>
        <p:spPr>
          <a:xfrm flipH="1" rot="10800000">
            <a:off x="285225" y="3179500"/>
            <a:ext cx="540600" cy="84600"/>
          </a:xfrm>
          <a:prstGeom prst="straightConnector1">
            <a:avLst/>
          </a:prstGeom>
          <a:noFill/>
          <a:ln cap="flat" cmpd="sng" w="9525">
            <a:solidFill>
              <a:srgbClr val="FF0000"/>
            </a:solidFill>
            <a:prstDash val="solid"/>
            <a:round/>
            <a:headEnd len="med" w="med" type="none"/>
            <a:tailEnd len="med" w="med" type="triangle"/>
          </a:ln>
        </p:spPr>
      </p:cxnSp>
      <p:cxnSp>
        <p:nvCxnSpPr>
          <p:cNvPr id="465" name="Google Shape;465;p46"/>
          <p:cNvCxnSpPr/>
          <p:nvPr/>
        </p:nvCxnSpPr>
        <p:spPr>
          <a:xfrm flipH="1" rot="10800000">
            <a:off x="285225" y="4093900"/>
            <a:ext cx="540600" cy="84600"/>
          </a:xfrm>
          <a:prstGeom prst="straightConnector1">
            <a:avLst/>
          </a:prstGeom>
          <a:noFill/>
          <a:ln cap="flat" cmpd="sng" w="9525">
            <a:solidFill>
              <a:srgbClr val="FF0000"/>
            </a:solidFill>
            <a:prstDash val="solid"/>
            <a:round/>
            <a:headEnd len="med" w="med" type="none"/>
            <a:tailEnd len="med" w="med" type="triangle"/>
          </a:ln>
        </p:spPr>
      </p:cxnSp>
      <p:cxnSp>
        <p:nvCxnSpPr>
          <p:cNvPr id="466" name="Google Shape;466;p46"/>
          <p:cNvCxnSpPr>
            <a:endCxn id="461" idx="0"/>
          </p:cNvCxnSpPr>
          <p:nvPr/>
        </p:nvCxnSpPr>
        <p:spPr>
          <a:xfrm flipH="1">
            <a:off x="361425" y="2702200"/>
            <a:ext cx="682500" cy="485700"/>
          </a:xfrm>
          <a:prstGeom prst="straightConnector1">
            <a:avLst/>
          </a:prstGeom>
          <a:noFill/>
          <a:ln cap="flat" cmpd="sng" w="9525">
            <a:solidFill>
              <a:srgbClr val="1155CC"/>
            </a:solidFill>
            <a:prstDash val="solid"/>
            <a:round/>
            <a:headEnd len="med" w="med" type="none"/>
            <a:tailEnd len="med" w="med" type="triangle"/>
          </a:ln>
        </p:spPr>
      </p:cxnSp>
      <p:cxnSp>
        <p:nvCxnSpPr>
          <p:cNvPr id="467" name="Google Shape;467;p46"/>
          <p:cNvCxnSpPr/>
          <p:nvPr/>
        </p:nvCxnSpPr>
        <p:spPr>
          <a:xfrm flipH="1">
            <a:off x="285225" y="3616600"/>
            <a:ext cx="682500" cy="485700"/>
          </a:xfrm>
          <a:prstGeom prst="straightConnector1">
            <a:avLst/>
          </a:prstGeom>
          <a:noFill/>
          <a:ln cap="flat" cmpd="sng" w="9525">
            <a:solidFill>
              <a:srgbClr val="1155CC"/>
            </a:solidFill>
            <a:prstDash val="solid"/>
            <a:round/>
            <a:headEnd len="med" w="med" type="none"/>
            <a:tailEnd len="med" w="med" type="triangle"/>
          </a:ln>
        </p:spPr>
      </p:cxnSp>
      <p:sp>
        <p:nvSpPr>
          <p:cNvPr id="468" name="Google Shape;468;p46"/>
          <p:cNvSpPr txBox="1"/>
          <p:nvPr/>
        </p:nvSpPr>
        <p:spPr>
          <a:xfrm>
            <a:off x="537950" y="2718750"/>
            <a:ext cx="33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2</a:t>
            </a:r>
            <a:endParaRPr b="1"/>
          </a:p>
        </p:txBody>
      </p:sp>
      <p:sp>
        <p:nvSpPr>
          <p:cNvPr id="469" name="Google Shape;469;p46"/>
          <p:cNvSpPr txBox="1"/>
          <p:nvPr/>
        </p:nvSpPr>
        <p:spPr>
          <a:xfrm>
            <a:off x="383850" y="2227425"/>
            <a:ext cx="330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1</a:t>
            </a:r>
            <a:endParaRPr b="1"/>
          </a:p>
        </p:txBody>
      </p:sp>
      <p:sp>
        <p:nvSpPr>
          <p:cNvPr id="470" name="Google Shape;470;p46"/>
          <p:cNvSpPr txBox="1"/>
          <p:nvPr/>
        </p:nvSpPr>
        <p:spPr>
          <a:xfrm>
            <a:off x="445825" y="3010475"/>
            <a:ext cx="19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3</a:t>
            </a:r>
            <a:endParaRPr b="1"/>
          </a:p>
        </p:txBody>
      </p:sp>
      <p:sp>
        <p:nvSpPr>
          <p:cNvPr id="471" name="Google Shape;471;p46"/>
          <p:cNvSpPr txBox="1"/>
          <p:nvPr/>
        </p:nvSpPr>
        <p:spPr>
          <a:xfrm>
            <a:off x="522600" y="3578550"/>
            <a:ext cx="19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4</a:t>
            </a:r>
            <a:endParaRPr b="1"/>
          </a:p>
        </p:txBody>
      </p:sp>
      <p:sp>
        <p:nvSpPr>
          <p:cNvPr id="472" name="Google Shape;472;p46"/>
          <p:cNvSpPr txBox="1"/>
          <p:nvPr/>
        </p:nvSpPr>
        <p:spPr>
          <a:xfrm>
            <a:off x="414550" y="3947050"/>
            <a:ext cx="19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5</a:t>
            </a:r>
            <a:endParaRPr b="1"/>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7"/>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Discussion</a:t>
            </a:r>
            <a:endParaRPr/>
          </a:p>
          <a:p>
            <a:pPr indent="0" lvl="0" marL="0" rtl="0" algn="l">
              <a:spcBef>
                <a:spcPts val="0"/>
              </a:spcBef>
              <a:spcAft>
                <a:spcPts val="0"/>
              </a:spcAft>
              <a:buNone/>
            </a:pPr>
            <a:r>
              <a:t/>
            </a:r>
            <a:endParaRPr/>
          </a:p>
        </p:txBody>
      </p:sp>
      <p:sp>
        <p:nvSpPr>
          <p:cNvPr id="478" name="Google Shape;478;p47"/>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tr" sz="1300"/>
              <a:t>COVID-19 Spread vs Parameters</a:t>
            </a:r>
            <a:endParaRPr b="1" sz="1300"/>
          </a:p>
        </p:txBody>
      </p:sp>
      <p:sp>
        <p:nvSpPr>
          <p:cNvPr id="479" name="Google Shape;479;p47"/>
          <p:cNvSpPr txBox="1"/>
          <p:nvPr>
            <p:ph idx="1" type="body"/>
          </p:nvPr>
        </p:nvSpPr>
        <p:spPr>
          <a:xfrm>
            <a:off x="3309300" y="122900"/>
            <a:ext cx="5703300" cy="31413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SzPts val="1100"/>
              <a:buNone/>
            </a:pPr>
            <a:r>
              <a:rPr lang="tr" sz="1300"/>
              <a:t>Hypothesis 1 (H1): </a:t>
            </a:r>
            <a:r>
              <a:rPr i="1" lang="tr" sz="1300"/>
              <a:t>One of the following parameters can explain COVID-19 death and reproduction rates: Diet, diseases, economical parameters, environmental factors, micronutrient deficiencies, population parameters.</a:t>
            </a:r>
            <a:endParaRPr i="1" sz="1300"/>
          </a:p>
          <a:p>
            <a:pPr indent="0" lvl="0" marL="0" rtl="0" algn="just">
              <a:spcBef>
                <a:spcPts val="1200"/>
              </a:spcBef>
              <a:spcAft>
                <a:spcPts val="0"/>
              </a:spcAft>
              <a:buSzPts val="1100"/>
              <a:buNone/>
            </a:pPr>
            <a:r>
              <a:t/>
            </a:r>
            <a:endParaRPr sz="1300"/>
          </a:p>
          <a:p>
            <a:pPr indent="0" lvl="0" marL="0" rtl="0" algn="l">
              <a:lnSpc>
                <a:spcPct val="100000"/>
              </a:lnSpc>
              <a:spcBef>
                <a:spcPts val="1200"/>
              </a:spcBef>
              <a:spcAft>
                <a:spcPts val="1200"/>
              </a:spcAft>
              <a:buSzPts val="688"/>
              <a:buNone/>
            </a:pPr>
            <a:r>
              <a:t/>
            </a:r>
            <a:endParaRPr sz="1300"/>
          </a:p>
        </p:txBody>
      </p:sp>
      <p:pic>
        <p:nvPicPr>
          <p:cNvPr id="480" name="Google Shape;480;p47"/>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481" name="Google Shape;481;p47"/>
          <p:cNvSpPr txBox="1"/>
          <p:nvPr/>
        </p:nvSpPr>
        <p:spPr>
          <a:xfrm>
            <a:off x="291000" y="3847650"/>
            <a:ext cx="34341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sp>
        <p:nvSpPr>
          <p:cNvPr id="482" name="Google Shape;482;p47"/>
          <p:cNvSpPr txBox="1"/>
          <p:nvPr/>
        </p:nvSpPr>
        <p:spPr>
          <a:xfrm>
            <a:off x="290990" y="1581500"/>
            <a:ext cx="1715100" cy="2285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t>Table 3.2 Regression and correlation analysis results of Set 1, for </a:t>
            </a:r>
            <a:r>
              <a:rPr lang="tr" sz="1100"/>
              <a:t>COVID-19 reproduction / spread  rate </a:t>
            </a:r>
            <a:r>
              <a:rPr lang="tr" sz="1100"/>
              <a:t>(Figure 2.1) (NSR= Non-significant result).</a:t>
            </a:r>
            <a:endParaRPr sz="1100"/>
          </a:p>
          <a:p>
            <a:pPr indent="0" lvl="0" marL="0" rtl="0" algn="l">
              <a:lnSpc>
                <a:spcPct val="150000"/>
              </a:lnSpc>
              <a:spcBef>
                <a:spcPts val="1200"/>
              </a:spcBef>
              <a:spcAft>
                <a:spcPts val="1200"/>
              </a:spcAft>
              <a:buNone/>
            </a:pPr>
            <a:r>
              <a:t/>
            </a:r>
            <a:endParaRPr sz="1100"/>
          </a:p>
        </p:txBody>
      </p:sp>
      <p:pic>
        <p:nvPicPr>
          <p:cNvPr id="483" name="Google Shape;483;p47"/>
          <p:cNvPicPr preferRelativeResize="0"/>
          <p:nvPr/>
        </p:nvPicPr>
        <p:blipFill>
          <a:blip r:embed="rId4">
            <a:alphaModFix/>
          </a:blip>
          <a:stretch>
            <a:fillRect/>
          </a:stretch>
        </p:blipFill>
        <p:spPr>
          <a:xfrm>
            <a:off x="2523400" y="1455150"/>
            <a:ext cx="4878951" cy="3562000"/>
          </a:xfrm>
          <a:prstGeom prst="rect">
            <a:avLst/>
          </a:prstGeom>
          <a:noFill/>
          <a:ln>
            <a:noFill/>
          </a:ln>
        </p:spPr>
      </p:pic>
      <p:sp>
        <p:nvSpPr>
          <p:cNvPr id="484" name="Google Shape;484;p47"/>
          <p:cNvSpPr/>
          <p:nvPr/>
        </p:nvSpPr>
        <p:spPr>
          <a:xfrm>
            <a:off x="2088100" y="2577750"/>
            <a:ext cx="5815800" cy="2031900"/>
          </a:xfrm>
          <a:prstGeom prst="donut">
            <a:avLst>
              <a:gd fmla="val 1196"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8"/>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Discussion</a:t>
            </a:r>
            <a:endParaRPr/>
          </a:p>
        </p:txBody>
      </p:sp>
      <p:sp>
        <p:nvSpPr>
          <p:cNvPr id="490" name="Google Shape;490;p48"/>
          <p:cNvSpPr txBox="1"/>
          <p:nvPr>
            <p:ph type="title"/>
          </p:nvPr>
        </p:nvSpPr>
        <p:spPr>
          <a:xfrm>
            <a:off x="1297500" y="928000"/>
            <a:ext cx="56640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b="1" lang="tr" sz="1300"/>
              <a:t>Regression between COVID-19 Spread vs Population Parameters</a:t>
            </a:r>
            <a:endParaRPr b="1" sz="1300"/>
          </a:p>
        </p:txBody>
      </p:sp>
      <p:sp>
        <p:nvSpPr>
          <p:cNvPr id="491" name="Google Shape;491;p48"/>
          <p:cNvSpPr txBox="1"/>
          <p:nvPr>
            <p:ph idx="1" type="body"/>
          </p:nvPr>
        </p:nvSpPr>
        <p:spPr>
          <a:xfrm>
            <a:off x="367200" y="1519350"/>
            <a:ext cx="8460300" cy="220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688"/>
              <a:buNone/>
            </a:pPr>
            <a:r>
              <a:rPr lang="tr" sz="1300"/>
              <a:t>It is known that the spread of SARS-CoV-2 is dependent on population structure such as population size and the median age of the population (Lulbadda et al., 2021) and the results of Set 1/COVID-19 reproduction rate is relevant to these results.</a:t>
            </a:r>
            <a:endParaRPr sz="1300"/>
          </a:p>
        </p:txBody>
      </p:sp>
      <p:pic>
        <p:nvPicPr>
          <p:cNvPr id="492" name="Google Shape;492;p48"/>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493" name="Google Shape;493;p48"/>
          <p:cNvSpPr txBox="1"/>
          <p:nvPr/>
        </p:nvSpPr>
        <p:spPr>
          <a:xfrm>
            <a:off x="2400050" y="4190725"/>
            <a:ext cx="40128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t/>
            </a:r>
            <a:endParaRPr i="1" sz="1100">
              <a:solidFill>
                <a:schemeClr val="dk1"/>
              </a:solidFill>
            </a:endParaRPr>
          </a:p>
        </p:txBody>
      </p:sp>
      <p:pic>
        <p:nvPicPr>
          <p:cNvPr id="494" name="Google Shape;494;p48"/>
          <p:cNvPicPr preferRelativeResize="0"/>
          <p:nvPr/>
        </p:nvPicPr>
        <p:blipFill>
          <a:blip r:embed="rId4">
            <a:alphaModFix/>
          </a:blip>
          <a:stretch>
            <a:fillRect/>
          </a:stretch>
        </p:blipFill>
        <p:spPr>
          <a:xfrm>
            <a:off x="378900" y="2570891"/>
            <a:ext cx="8460300" cy="1162459"/>
          </a:xfrm>
          <a:prstGeom prst="rect">
            <a:avLst/>
          </a:prstGeom>
          <a:noFill/>
          <a:ln>
            <a:noFill/>
          </a:ln>
        </p:spPr>
      </p:pic>
      <p:sp>
        <p:nvSpPr>
          <p:cNvPr id="495" name="Google Shape;495;p48"/>
          <p:cNvSpPr txBox="1"/>
          <p:nvPr/>
        </p:nvSpPr>
        <p:spPr>
          <a:xfrm>
            <a:off x="427650" y="4114525"/>
            <a:ext cx="8362800" cy="102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tr" sz="1000">
                <a:solidFill>
                  <a:schemeClr val="dk1"/>
                </a:solidFill>
              </a:rPr>
              <a:t>NSR = Non-significant result; *Significant in 0.01 level, **Significant in 0.05 level.</a:t>
            </a:r>
            <a:endParaRPr sz="1000">
              <a:solidFill>
                <a:schemeClr val="dk1"/>
              </a:solidFill>
            </a:endParaRPr>
          </a:p>
          <a:p>
            <a:pPr indent="0" lvl="0" marL="0" rtl="0" algn="l">
              <a:lnSpc>
                <a:spcPct val="115000"/>
              </a:lnSpc>
              <a:spcBef>
                <a:spcPts val="1200"/>
              </a:spcBef>
              <a:spcAft>
                <a:spcPts val="1200"/>
              </a:spcAft>
              <a:buNone/>
            </a:pPr>
            <a:r>
              <a:rPr lang="tr" sz="1000">
                <a:solidFill>
                  <a:schemeClr val="dk1"/>
                </a:solidFill>
              </a:rPr>
              <a:t>SMEAN(variable) = The missing values of the data ( null values in Table 1.) were detected by missing value analysis in SPSS, the significance of EM means was bigger than 0.05, therefore SMEAN variables created by replacing missing values by using the series mean of the data. The created SMEAN variables were used in the multi-linear regression analysis.</a:t>
            </a:r>
            <a:endParaRPr sz="10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49"/>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Discussion</a:t>
            </a:r>
            <a:endParaRPr/>
          </a:p>
        </p:txBody>
      </p:sp>
      <p:sp>
        <p:nvSpPr>
          <p:cNvPr id="501" name="Google Shape;501;p49"/>
          <p:cNvSpPr txBox="1"/>
          <p:nvPr>
            <p:ph type="title"/>
          </p:nvPr>
        </p:nvSpPr>
        <p:spPr>
          <a:xfrm>
            <a:off x="1297502" y="4708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sp>
        <p:nvSpPr>
          <p:cNvPr id="502" name="Google Shape;502;p49"/>
          <p:cNvSpPr txBox="1"/>
          <p:nvPr>
            <p:ph idx="1" type="body"/>
          </p:nvPr>
        </p:nvSpPr>
        <p:spPr>
          <a:xfrm>
            <a:off x="672000" y="1062150"/>
            <a:ext cx="8460300" cy="2203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688"/>
              <a:buNone/>
            </a:pPr>
            <a:r>
              <a:t/>
            </a:r>
            <a:endParaRPr sz="1300"/>
          </a:p>
        </p:txBody>
      </p:sp>
      <p:pic>
        <p:nvPicPr>
          <p:cNvPr id="503" name="Google Shape;503;p49"/>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504" name="Google Shape;504;p49"/>
          <p:cNvSpPr txBox="1"/>
          <p:nvPr/>
        </p:nvSpPr>
        <p:spPr>
          <a:xfrm>
            <a:off x="2704850" y="3581125"/>
            <a:ext cx="40128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t/>
            </a:r>
            <a:endParaRPr i="1" sz="1100">
              <a:solidFill>
                <a:schemeClr val="dk1"/>
              </a:solidFill>
            </a:endParaRPr>
          </a:p>
        </p:txBody>
      </p:sp>
      <p:pic>
        <p:nvPicPr>
          <p:cNvPr id="505" name="Google Shape;505;p49"/>
          <p:cNvPicPr preferRelativeResize="0"/>
          <p:nvPr/>
        </p:nvPicPr>
        <p:blipFill>
          <a:blip r:embed="rId4">
            <a:alphaModFix/>
          </a:blip>
          <a:stretch>
            <a:fillRect/>
          </a:stretch>
        </p:blipFill>
        <p:spPr>
          <a:xfrm>
            <a:off x="1754948" y="909748"/>
            <a:ext cx="3121850" cy="3121850"/>
          </a:xfrm>
          <a:prstGeom prst="rect">
            <a:avLst/>
          </a:prstGeom>
          <a:noFill/>
          <a:ln>
            <a:noFill/>
          </a:ln>
        </p:spPr>
      </p:pic>
      <p:pic>
        <p:nvPicPr>
          <p:cNvPr id="506" name="Google Shape;506;p49"/>
          <p:cNvPicPr preferRelativeResize="0"/>
          <p:nvPr/>
        </p:nvPicPr>
        <p:blipFill>
          <a:blip r:embed="rId5">
            <a:alphaModFix/>
          </a:blip>
          <a:stretch>
            <a:fillRect/>
          </a:stretch>
        </p:blipFill>
        <p:spPr>
          <a:xfrm>
            <a:off x="5069900" y="971900"/>
            <a:ext cx="3064450" cy="3064450"/>
          </a:xfrm>
          <a:prstGeom prst="rect">
            <a:avLst/>
          </a:prstGeom>
          <a:noFill/>
          <a:ln>
            <a:noFill/>
          </a:ln>
        </p:spPr>
      </p:pic>
      <p:sp>
        <p:nvSpPr>
          <p:cNvPr id="507" name="Google Shape;507;p49"/>
          <p:cNvSpPr txBox="1"/>
          <p:nvPr/>
        </p:nvSpPr>
        <p:spPr>
          <a:xfrm>
            <a:off x="1297500" y="4282100"/>
            <a:ext cx="7175100" cy="608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tr" sz="1100">
                <a:solidFill>
                  <a:schemeClr val="dk1"/>
                </a:solidFill>
              </a:rPr>
              <a:t>Figure 18. The correlations between COVID-19 reproduction rate and population size (left) and COVID-19 reproduction rate and indoor air pollution deaths (right).</a:t>
            </a:r>
            <a:endParaRPr sz="1100">
              <a:solidFill>
                <a:schemeClr val="dk1"/>
              </a:solidFill>
            </a:endParaRPr>
          </a:p>
        </p:txBody>
      </p:sp>
      <p:sp>
        <p:nvSpPr>
          <p:cNvPr id="508" name="Google Shape;508;p49"/>
          <p:cNvSpPr txBox="1"/>
          <p:nvPr/>
        </p:nvSpPr>
        <p:spPr>
          <a:xfrm>
            <a:off x="2502000" y="351000"/>
            <a:ext cx="55563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tr" sz="1300">
                <a:solidFill>
                  <a:schemeClr val="dk1"/>
                </a:solidFill>
              </a:rPr>
              <a:t>Correlations between </a:t>
            </a:r>
            <a:r>
              <a:rPr b="1" lang="tr" sz="1300">
                <a:solidFill>
                  <a:schemeClr val="dk1"/>
                </a:solidFill>
              </a:rPr>
              <a:t>COVID-19 spread and population parameters</a:t>
            </a:r>
            <a:endParaRPr b="1" sz="130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2" name="Shape 512"/>
        <p:cNvGrpSpPr/>
        <p:nvPr/>
      </p:nvGrpSpPr>
      <p:grpSpPr>
        <a:xfrm>
          <a:off x="0" y="0"/>
          <a:ext cx="0" cy="0"/>
          <a:chOff x="0" y="0"/>
          <a:chExt cx="0" cy="0"/>
        </a:xfrm>
      </p:grpSpPr>
      <p:sp>
        <p:nvSpPr>
          <p:cNvPr id="513" name="Google Shape;513;p50"/>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Discussion</a:t>
            </a:r>
            <a:endParaRPr/>
          </a:p>
        </p:txBody>
      </p:sp>
      <p:sp>
        <p:nvSpPr>
          <p:cNvPr id="514" name="Google Shape;514;p50"/>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tr" sz="1300">
                <a:solidFill>
                  <a:srgbClr val="000000"/>
                </a:solidFill>
              </a:rPr>
              <a:t>COVID-19 Fatality vs Parameters</a:t>
            </a:r>
            <a:endParaRPr b="1" sz="1300">
              <a:solidFill>
                <a:srgbClr val="000000"/>
              </a:solidFill>
            </a:endParaRPr>
          </a:p>
          <a:p>
            <a:pPr indent="0" lvl="0" marL="0" rtl="0" algn="l">
              <a:lnSpc>
                <a:spcPct val="115000"/>
              </a:lnSpc>
              <a:spcBef>
                <a:spcPts val="1600"/>
              </a:spcBef>
              <a:spcAft>
                <a:spcPts val="1600"/>
              </a:spcAft>
              <a:buNone/>
            </a:pPr>
            <a:r>
              <a:t/>
            </a:r>
            <a:endParaRPr b="1" sz="1300"/>
          </a:p>
        </p:txBody>
      </p:sp>
      <p:sp>
        <p:nvSpPr>
          <p:cNvPr id="515" name="Google Shape;515;p50"/>
          <p:cNvSpPr txBox="1"/>
          <p:nvPr>
            <p:ph idx="1" type="body"/>
          </p:nvPr>
        </p:nvSpPr>
        <p:spPr>
          <a:xfrm>
            <a:off x="3309300" y="122900"/>
            <a:ext cx="5703300" cy="31413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Clr>
                <a:schemeClr val="dk1"/>
              </a:buClr>
              <a:buSzPts val="1100"/>
              <a:buFont typeface="Arial"/>
              <a:buNone/>
            </a:pPr>
            <a:r>
              <a:rPr lang="tr" sz="1300"/>
              <a:t>Hypothesis 1 (H1): </a:t>
            </a:r>
            <a:r>
              <a:rPr i="1" lang="tr" sz="1300"/>
              <a:t>One of the following parameters can explain COVID-19 death and reproduction rates: Diet, diseases, economical parameters, environmental factors, micronutrient deficiencies, population parameters.</a:t>
            </a:r>
            <a:endParaRPr i="1" sz="1300"/>
          </a:p>
          <a:p>
            <a:pPr indent="0" lvl="0" marL="0" rtl="0" algn="just">
              <a:spcBef>
                <a:spcPts val="1200"/>
              </a:spcBef>
              <a:spcAft>
                <a:spcPts val="0"/>
              </a:spcAft>
              <a:buSzPts val="1100"/>
              <a:buNone/>
            </a:pPr>
            <a:r>
              <a:t/>
            </a:r>
            <a:endParaRPr sz="1300"/>
          </a:p>
          <a:p>
            <a:pPr indent="0" lvl="0" marL="0" rtl="0" algn="l">
              <a:lnSpc>
                <a:spcPct val="100000"/>
              </a:lnSpc>
              <a:spcBef>
                <a:spcPts val="1200"/>
              </a:spcBef>
              <a:spcAft>
                <a:spcPts val="1200"/>
              </a:spcAft>
              <a:buSzPts val="688"/>
              <a:buNone/>
            </a:pPr>
            <a:r>
              <a:t/>
            </a:r>
            <a:endParaRPr sz="1300"/>
          </a:p>
        </p:txBody>
      </p:sp>
      <p:pic>
        <p:nvPicPr>
          <p:cNvPr id="516" name="Google Shape;516;p50"/>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517" name="Google Shape;517;p50"/>
          <p:cNvSpPr txBox="1"/>
          <p:nvPr/>
        </p:nvSpPr>
        <p:spPr>
          <a:xfrm>
            <a:off x="291000" y="3847650"/>
            <a:ext cx="34341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pic>
        <p:nvPicPr>
          <p:cNvPr id="518" name="Google Shape;518;p50"/>
          <p:cNvPicPr preferRelativeResize="0"/>
          <p:nvPr/>
        </p:nvPicPr>
        <p:blipFill>
          <a:blip r:embed="rId4">
            <a:alphaModFix/>
          </a:blip>
          <a:stretch>
            <a:fillRect/>
          </a:stretch>
        </p:blipFill>
        <p:spPr>
          <a:xfrm>
            <a:off x="2476288" y="1316969"/>
            <a:ext cx="4453725" cy="3769432"/>
          </a:xfrm>
          <a:prstGeom prst="rect">
            <a:avLst/>
          </a:prstGeom>
          <a:noFill/>
          <a:ln>
            <a:noFill/>
          </a:ln>
        </p:spPr>
      </p:pic>
      <p:sp>
        <p:nvSpPr>
          <p:cNvPr id="519" name="Google Shape;519;p50"/>
          <p:cNvSpPr txBox="1"/>
          <p:nvPr/>
        </p:nvSpPr>
        <p:spPr>
          <a:xfrm>
            <a:off x="290990" y="1581500"/>
            <a:ext cx="1715100" cy="1623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tr" sz="1100"/>
              <a:t>Table 3.1 Regression and correlation analysis results of Set 1, for COVID-19 fatality rate (NSR= Non-significant result).</a:t>
            </a:r>
            <a:endParaRPr sz="1100"/>
          </a:p>
        </p:txBody>
      </p:sp>
      <p:sp>
        <p:nvSpPr>
          <p:cNvPr id="520" name="Google Shape;520;p50"/>
          <p:cNvSpPr/>
          <p:nvPr/>
        </p:nvSpPr>
        <p:spPr>
          <a:xfrm>
            <a:off x="2048125" y="1185725"/>
            <a:ext cx="4953000" cy="2320500"/>
          </a:xfrm>
          <a:prstGeom prst="donut">
            <a:avLst>
              <a:gd fmla="val 1196"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sp>
        <p:nvSpPr>
          <p:cNvPr id="525" name="Google Shape;525;p51"/>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Discussion</a:t>
            </a:r>
            <a:endParaRPr/>
          </a:p>
        </p:txBody>
      </p:sp>
      <p:sp>
        <p:nvSpPr>
          <p:cNvPr id="526" name="Google Shape;526;p51"/>
          <p:cNvSpPr txBox="1"/>
          <p:nvPr>
            <p:ph idx="1" type="body"/>
          </p:nvPr>
        </p:nvSpPr>
        <p:spPr>
          <a:xfrm>
            <a:off x="291000" y="1429100"/>
            <a:ext cx="8404800" cy="206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88"/>
              <a:buNone/>
            </a:pPr>
            <a:r>
              <a:rPr lang="tr" sz="1300"/>
              <a:t>The effort for constructing a linkage between the biological processes with the socio-economic process are common in many disciplines such as socio-biology (Hirshleifer, 1978) and urban ecology (Grimm et al., 2008b). </a:t>
            </a:r>
            <a:endParaRPr sz="1300"/>
          </a:p>
          <a:p>
            <a:pPr indent="0" lvl="0" marL="0" rtl="0" algn="l">
              <a:lnSpc>
                <a:spcPct val="100000"/>
              </a:lnSpc>
              <a:spcBef>
                <a:spcPts val="1200"/>
              </a:spcBef>
              <a:spcAft>
                <a:spcPts val="1200"/>
              </a:spcAft>
              <a:buSzPts val="688"/>
              <a:buNone/>
            </a:pPr>
            <a:r>
              <a:rPr lang="tr" sz="1300"/>
              <a:t>The results of Set 1 analysis for COVID-19 fatality rate (Table 3.1 and Table 3.2) support these efforts by giving a piece of evidence for showing that the economic parameters can explain COVID-19 deaths. </a:t>
            </a:r>
            <a:endParaRPr sz="1300"/>
          </a:p>
        </p:txBody>
      </p:sp>
      <p:pic>
        <p:nvPicPr>
          <p:cNvPr id="527" name="Google Shape;527;p51"/>
          <p:cNvPicPr preferRelativeResize="0"/>
          <p:nvPr/>
        </p:nvPicPr>
        <p:blipFill>
          <a:blip r:embed="rId3">
            <a:alphaModFix/>
          </a:blip>
          <a:stretch>
            <a:fillRect/>
          </a:stretch>
        </p:blipFill>
        <p:spPr>
          <a:xfrm>
            <a:off x="-1365975" y="0"/>
            <a:ext cx="2503274" cy="1316974"/>
          </a:xfrm>
          <a:prstGeom prst="rect">
            <a:avLst/>
          </a:prstGeom>
          <a:noFill/>
          <a:ln>
            <a:noFill/>
          </a:ln>
        </p:spPr>
      </p:pic>
      <p:pic>
        <p:nvPicPr>
          <p:cNvPr id="528" name="Google Shape;528;p51"/>
          <p:cNvPicPr preferRelativeResize="0"/>
          <p:nvPr/>
        </p:nvPicPr>
        <p:blipFill>
          <a:blip r:embed="rId4">
            <a:alphaModFix/>
          </a:blip>
          <a:stretch>
            <a:fillRect/>
          </a:stretch>
        </p:blipFill>
        <p:spPr>
          <a:xfrm>
            <a:off x="443400" y="2883750"/>
            <a:ext cx="7790193" cy="1192000"/>
          </a:xfrm>
          <a:prstGeom prst="rect">
            <a:avLst/>
          </a:prstGeom>
          <a:noFill/>
          <a:ln>
            <a:noFill/>
          </a:ln>
        </p:spPr>
      </p:pic>
      <p:sp>
        <p:nvSpPr>
          <p:cNvPr id="529" name="Google Shape;529;p51"/>
          <p:cNvSpPr txBox="1"/>
          <p:nvPr/>
        </p:nvSpPr>
        <p:spPr>
          <a:xfrm>
            <a:off x="291000" y="4199900"/>
            <a:ext cx="8404800" cy="102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tr" sz="1000">
                <a:solidFill>
                  <a:schemeClr val="dk1"/>
                </a:solidFill>
              </a:rPr>
              <a:t>NSR = Non-significant result; *Significant in 0.01 level, **Significant in 0.05 level.</a:t>
            </a:r>
            <a:endParaRPr sz="1000">
              <a:solidFill>
                <a:schemeClr val="dk1"/>
              </a:solidFill>
            </a:endParaRPr>
          </a:p>
          <a:p>
            <a:pPr indent="0" lvl="0" marL="0" rtl="0" algn="l">
              <a:lnSpc>
                <a:spcPct val="115000"/>
              </a:lnSpc>
              <a:spcBef>
                <a:spcPts val="1200"/>
              </a:spcBef>
              <a:spcAft>
                <a:spcPts val="1200"/>
              </a:spcAft>
              <a:buNone/>
            </a:pPr>
            <a:r>
              <a:rPr lang="tr" sz="1000">
                <a:solidFill>
                  <a:schemeClr val="dk1"/>
                </a:solidFill>
              </a:rPr>
              <a:t>SMEAN(variable) = The missing values of the data ( null values in Table 1.) were detected by missing value analysis in SPSS, the significance of EM means was bigger than 0.05, therefore SMEAN variables created by replacing missing values by using the series mean of the data. The created SMEAN variables were used in the multi-linear regression analysis.</a:t>
            </a:r>
            <a:endParaRPr sz="1000">
              <a:solidFill>
                <a:schemeClr val="dk1"/>
              </a:solidFill>
            </a:endParaRPr>
          </a:p>
        </p:txBody>
      </p:sp>
      <p:sp>
        <p:nvSpPr>
          <p:cNvPr id="530" name="Google Shape;530;p51"/>
          <p:cNvSpPr txBox="1"/>
          <p:nvPr/>
        </p:nvSpPr>
        <p:spPr>
          <a:xfrm>
            <a:off x="1297500" y="855875"/>
            <a:ext cx="73353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tr" sz="1300">
                <a:solidFill>
                  <a:schemeClr val="dk1"/>
                </a:solidFill>
              </a:rPr>
              <a:t>Regression between COVID-19 Fatality vs Economic Parameters</a:t>
            </a:r>
            <a:endParaRPr b="1" sz="13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2"/>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Discussion</a:t>
            </a:r>
            <a:endParaRPr/>
          </a:p>
        </p:txBody>
      </p:sp>
      <p:sp>
        <p:nvSpPr>
          <p:cNvPr id="536" name="Google Shape;536;p52"/>
          <p:cNvSpPr txBox="1"/>
          <p:nvPr>
            <p:ph type="title"/>
          </p:nvPr>
        </p:nvSpPr>
        <p:spPr>
          <a:xfrm>
            <a:off x="1297502" y="4708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pic>
        <p:nvPicPr>
          <p:cNvPr id="537" name="Google Shape;537;p52"/>
          <p:cNvPicPr preferRelativeResize="0"/>
          <p:nvPr/>
        </p:nvPicPr>
        <p:blipFill>
          <a:blip r:embed="rId3">
            <a:alphaModFix/>
          </a:blip>
          <a:stretch>
            <a:fillRect/>
          </a:stretch>
        </p:blipFill>
        <p:spPr>
          <a:xfrm>
            <a:off x="-1365975" y="0"/>
            <a:ext cx="2503274" cy="1316974"/>
          </a:xfrm>
          <a:prstGeom prst="rect">
            <a:avLst/>
          </a:prstGeom>
          <a:noFill/>
          <a:ln>
            <a:noFill/>
          </a:ln>
        </p:spPr>
      </p:pic>
      <p:pic>
        <p:nvPicPr>
          <p:cNvPr id="538" name="Google Shape;538;p52"/>
          <p:cNvPicPr preferRelativeResize="0"/>
          <p:nvPr/>
        </p:nvPicPr>
        <p:blipFill>
          <a:blip r:embed="rId4">
            <a:alphaModFix/>
          </a:blip>
          <a:stretch>
            <a:fillRect/>
          </a:stretch>
        </p:blipFill>
        <p:spPr>
          <a:xfrm>
            <a:off x="417225" y="1305938"/>
            <a:ext cx="2655672" cy="3034229"/>
          </a:xfrm>
          <a:prstGeom prst="rect">
            <a:avLst/>
          </a:prstGeom>
          <a:noFill/>
          <a:ln>
            <a:noFill/>
          </a:ln>
        </p:spPr>
      </p:pic>
      <p:pic>
        <p:nvPicPr>
          <p:cNvPr id="539" name="Google Shape;539;p52"/>
          <p:cNvPicPr preferRelativeResize="0"/>
          <p:nvPr/>
        </p:nvPicPr>
        <p:blipFill>
          <a:blip r:embed="rId5">
            <a:alphaModFix/>
          </a:blip>
          <a:stretch>
            <a:fillRect/>
          </a:stretch>
        </p:blipFill>
        <p:spPr>
          <a:xfrm>
            <a:off x="3025972" y="1213575"/>
            <a:ext cx="2837375" cy="3241800"/>
          </a:xfrm>
          <a:prstGeom prst="rect">
            <a:avLst/>
          </a:prstGeom>
          <a:noFill/>
          <a:ln>
            <a:noFill/>
          </a:ln>
        </p:spPr>
      </p:pic>
      <p:pic>
        <p:nvPicPr>
          <p:cNvPr id="540" name="Google Shape;540;p52"/>
          <p:cNvPicPr preferRelativeResize="0"/>
          <p:nvPr/>
        </p:nvPicPr>
        <p:blipFill>
          <a:blip r:embed="rId6">
            <a:alphaModFix/>
          </a:blip>
          <a:stretch>
            <a:fillRect/>
          </a:stretch>
        </p:blipFill>
        <p:spPr>
          <a:xfrm>
            <a:off x="5893275" y="1158361"/>
            <a:ext cx="2837375" cy="3241839"/>
          </a:xfrm>
          <a:prstGeom prst="rect">
            <a:avLst/>
          </a:prstGeom>
          <a:noFill/>
          <a:ln>
            <a:noFill/>
          </a:ln>
        </p:spPr>
      </p:pic>
      <p:sp>
        <p:nvSpPr>
          <p:cNvPr id="541" name="Google Shape;541;p52"/>
          <p:cNvSpPr txBox="1"/>
          <p:nvPr/>
        </p:nvSpPr>
        <p:spPr>
          <a:xfrm>
            <a:off x="2209225" y="556600"/>
            <a:ext cx="65361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tr" sz="1300">
                <a:solidFill>
                  <a:schemeClr val="dk1"/>
                </a:solidFill>
              </a:rPr>
              <a:t>Correlations between COVID-19 fatality and economic parameters</a:t>
            </a:r>
            <a:endParaRPr b="1" sz="1300">
              <a:solidFill>
                <a:schemeClr val="dk1"/>
              </a:solidFill>
            </a:endParaRPr>
          </a:p>
        </p:txBody>
      </p:sp>
      <p:sp>
        <p:nvSpPr>
          <p:cNvPr id="542" name="Google Shape;542;p52"/>
          <p:cNvSpPr txBox="1"/>
          <p:nvPr/>
        </p:nvSpPr>
        <p:spPr>
          <a:xfrm>
            <a:off x="111600" y="4400200"/>
            <a:ext cx="8920800" cy="608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tr" sz="1100">
                <a:solidFill>
                  <a:schemeClr val="dk1"/>
                </a:solidFill>
              </a:rPr>
              <a:t>Figure 19. The correlations between COVID-19 fatality rate and Gini Index (left), </a:t>
            </a:r>
            <a:r>
              <a:rPr lang="tr" sz="1100">
                <a:solidFill>
                  <a:schemeClr val="dk1"/>
                </a:solidFill>
              </a:rPr>
              <a:t>COVID-19 fatality rate and Conflict Cases (middle), </a:t>
            </a:r>
            <a:r>
              <a:rPr lang="tr" sz="1100">
                <a:solidFill>
                  <a:schemeClr val="dk1"/>
                </a:solidFill>
              </a:rPr>
              <a:t>and COVID-19 fatality rate and GDP (right).</a:t>
            </a:r>
            <a:endParaRPr sz="1100">
              <a:solidFill>
                <a:schemeClr val="dk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53"/>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Discussion</a:t>
            </a:r>
            <a:endParaRPr/>
          </a:p>
        </p:txBody>
      </p:sp>
      <p:sp>
        <p:nvSpPr>
          <p:cNvPr id="548" name="Google Shape;548;p53"/>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sp>
        <p:nvSpPr>
          <p:cNvPr id="549" name="Google Shape;549;p53"/>
          <p:cNvSpPr txBox="1"/>
          <p:nvPr>
            <p:ph idx="1" type="body"/>
          </p:nvPr>
        </p:nvSpPr>
        <p:spPr>
          <a:xfrm>
            <a:off x="291000" y="1581500"/>
            <a:ext cx="4353600" cy="206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688"/>
              <a:buNone/>
            </a:pPr>
            <a:r>
              <a:t/>
            </a:r>
            <a:endParaRPr sz="1300"/>
          </a:p>
        </p:txBody>
      </p:sp>
      <p:pic>
        <p:nvPicPr>
          <p:cNvPr id="550" name="Google Shape;550;p53"/>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551" name="Google Shape;551;p53"/>
          <p:cNvSpPr txBox="1"/>
          <p:nvPr/>
        </p:nvSpPr>
        <p:spPr>
          <a:xfrm>
            <a:off x="4988100" y="3987225"/>
            <a:ext cx="40128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t/>
            </a:r>
            <a:endParaRPr i="1" sz="1100">
              <a:solidFill>
                <a:schemeClr val="dk1"/>
              </a:solidFill>
            </a:endParaRPr>
          </a:p>
        </p:txBody>
      </p:sp>
      <p:pic>
        <p:nvPicPr>
          <p:cNvPr id="552" name="Google Shape;552;p53"/>
          <p:cNvPicPr preferRelativeResize="0"/>
          <p:nvPr/>
        </p:nvPicPr>
        <p:blipFill>
          <a:blip r:embed="rId4">
            <a:alphaModFix/>
          </a:blip>
          <a:stretch>
            <a:fillRect/>
          </a:stretch>
        </p:blipFill>
        <p:spPr>
          <a:xfrm>
            <a:off x="29000" y="1442378"/>
            <a:ext cx="9143999" cy="3052593"/>
          </a:xfrm>
          <a:prstGeom prst="rect">
            <a:avLst/>
          </a:prstGeom>
          <a:noFill/>
          <a:ln>
            <a:noFill/>
          </a:ln>
        </p:spPr>
      </p:pic>
      <p:sp>
        <p:nvSpPr>
          <p:cNvPr id="553" name="Google Shape;553;p53"/>
          <p:cNvSpPr txBox="1"/>
          <p:nvPr/>
        </p:nvSpPr>
        <p:spPr>
          <a:xfrm>
            <a:off x="1675825" y="828050"/>
            <a:ext cx="71805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b="1" lang="tr" sz="1300">
                <a:solidFill>
                  <a:schemeClr val="dk1"/>
                </a:solidFill>
              </a:rPr>
              <a:t>Regressions between Sars-CoV-2 variants &amp; Spike mutants vs Parameters</a:t>
            </a:r>
            <a:endParaRPr b="1" sz="130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18"/>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Introduction:</a:t>
            </a:r>
            <a:endParaRPr/>
          </a:p>
          <a:p>
            <a:pPr indent="0" lvl="0" marL="0" rtl="0" algn="l">
              <a:spcBef>
                <a:spcPts val="0"/>
              </a:spcBef>
              <a:spcAft>
                <a:spcPts val="0"/>
              </a:spcAft>
              <a:buNone/>
            </a:pPr>
            <a:r>
              <a:rPr lang="tr"/>
              <a:t>Theoretical Background</a:t>
            </a:r>
            <a:endParaRPr sz="1000"/>
          </a:p>
        </p:txBody>
      </p:sp>
      <p:sp>
        <p:nvSpPr>
          <p:cNvPr id="122" name="Google Shape;122;p18"/>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tr"/>
              <a:t>SARS-CoV-2 is a zoonotic (animal origin) virus transmitted from bat to human.</a:t>
            </a:r>
            <a:endParaRPr/>
          </a:p>
        </p:txBody>
      </p:sp>
      <p:sp>
        <p:nvSpPr>
          <p:cNvPr id="123" name="Google Shape;123;p18"/>
          <p:cNvSpPr txBox="1"/>
          <p:nvPr>
            <p:ph idx="1" type="body"/>
          </p:nvPr>
        </p:nvSpPr>
        <p:spPr>
          <a:xfrm>
            <a:off x="5180550" y="3845900"/>
            <a:ext cx="3901200" cy="5143500"/>
          </a:xfrm>
          <a:prstGeom prst="rect">
            <a:avLst/>
          </a:prstGeom>
        </p:spPr>
        <p:txBody>
          <a:bodyPr anchorCtr="0" anchor="t" bIns="91425" lIns="91425" spcFirstLastPara="1" rIns="91425" wrap="square" tIns="91425">
            <a:noAutofit/>
          </a:bodyPr>
          <a:lstStyle/>
          <a:p>
            <a:pPr indent="0" lvl="0" marL="0" rtl="0" algn="l">
              <a:lnSpc>
                <a:spcPct val="150000"/>
              </a:lnSpc>
              <a:spcBef>
                <a:spcPts val="1200"/>
              </a:spcBef>
              <a:spcAft>
                <a:spcPts val="0"/>
              </a:spcAft>
              <a:buClr>
                <a:schemeClr val="dk1"/>
              </a:buClr>
              <a:buSzPts val="1100"/>
              <a:buFont typeface="Arial"/>
              <a:buNone/>
            </a:pPr>
            <a:r>
              <a:t/>
            </a:r>
            <a:endParaRPr/>
          </a:p>
          <a:p>
            <a:pPr indent="0" lvl="0" marL="0" rtl="0" algn="l">
              <a:lnSpc>
                <a:spcPct val="100000"/>
              </a:lnSpc>
              <a:spcBef>
                <a:spcPts val="1200"/>
              </a:spcBef>
              <a:spcAft>
                <a:spcPts val="1200"/>
              </a:spcAft>
              <a:buSzPts val="688"/>
              <a:buNone/>
            </a:pPr>
            <a:r>
              <a:t/>
            </a:r>
            <a:endParaRPr b="1" sz="912"/>
          </a:p>
        </p:txBody>
      </p:sp>
      <p:pic>
        <p:nvPicPr>
          <p:cNvPr id="124" name="Google Shape;124;p18"/>
          <p:cNvPicPr preferRelativeResize="0"/>
          <p:nvPr/>
        </p:nvPicPr>
        <p:blipFill>
          <a:blip r:embed="rId3">
            <a:alphaModFix/>
          </a:blip>
          <a:stretch>
            <a:fillRect/>
          </a:stretch>
        </p:blipFill>
        <p:spPr>
          <a:xfrm>
            <a:off x="-1365975" y="0"/>
            <a:ext cx="2503274" cy="1316974"/>
          </a:xfrm>
          <a:prstGeom prst="rect">
            <a:avLst/>
          </a:prstGeom>
          <a:noFill/>
          <a:ln>
            <a:noFill/>
          </a:ln>
        </p:spPr>
      </p:pic>
      <p:pic>
        <p:nvPicPr>
          <p:cNvPr id="125" name="Google Shape;125;p18"/>
          <p:cNvPicPr preferRelativeResize="0"/>
          <p:nvPr/>
        </p:nvPicPr>
        <p:blipFill>
          <a:blip r:embed="rId4">
            <a:alphaModFix/>
          </a:blip>
          <a:stretch>
            <a:fillRect/>
          </a:stretch>
        </p:blipFill>
        <p:spPr>
          <a:xfrm>
            <a:off x="3309300" y="383868"/>
            <a:ext cx="2718700" cy="3797705"/>
          </a:xfrm>
          <a:prstGeom prst="rect">
            <a:avLst/>
          </a:prstGeom>
          <a:noFill/>
          <a:ln>
            <a:noFill/>
          </a:ln>
        </p:spPr>
      </p:pic>
      <p:sp>
        <p:nvSpPr>
          <p:cNvPr id="126" name="Google Shape;126;p18"/>
          <p:cNvSpPr txBox="1"/>
          <p:nvPr/>
        </p:nvSpPr>
        <p:spPr>
          <a:xfrm>
            <a:off x="2449600" y="4352350"/>
            <a:ext cx="4851900" cy="608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tr" sz="1100">
                <a:solidFill>
                  <a:schemeClr val="dk1"/>
                </a:solidFill>
              </a:rPr>
              <a:t>Figure 1. The summary of the CoV strained viruses and their transmission (Corman et al., 2018).</a:t>
            </a:r>
            <a:endParaRPr sz="11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7" name="Shape 557"/>
        <p:cNvGrpSpPr/>
        <p:nvPr/>
      </p:nvGrpSpPr>
      <p:grpSpPr>
        <a:xfrm>
          <a:off x="0" y="0"/>
          <a:ext cx="0" cy="0"/>
          <a:chOff x="0" y="0"/>
          <a:chExt cx="0" cy="0"/>
        </a:xfrm>
      </p:grpSpPr>
      <p:sp>
        <p:nvSpPr>
          <p:cNvPr id="558" name="Google Shape;558;p54"/>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Discussion</a:t>
            </a:r>
            <a:endParaRPr/>
          </a:p>
          <a:p>
            <a:pPr indent="0" lvl="0" marL="0" rtl="0" algn="l">
              <a:spcBef>
                <a:spcPts val="0"/>
              </a:spcBef>
              <a:spcAft>
                <a:spcPts val="0"/>
              </a:spcAft>
              <a:buNone/>
            </a:pPr>
            <a:r>
              <a:t/>
            </a:r>
            <a:endParaRPr/>
          </a:p>
        </p:txBody>
      </p:sp>
      <p:sp>
        <p:nvSpPr>
          <p:cNvPr id="559" name="Google Shape;559;p54"/>
          <p:cNvSpPr txBox="1"/>
          <p:nvPr>
            <p:ph type="title"/>
          </p:nvPr>
        </p:nvSpPr>
        <p:spPr>
          <a:xfrm>
            <a:off x="1297499" y="699400"/>
            <a:ext cx="20880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tr" sz="1300"/>
              <a:t>Regressions between SARS-CoV-2 variants vs Parameters</a:t>
            </a:r>
            <a:endParaRPr b="1" sz="1300"/>
          </a:p>
          <a:p>
            <a:pPr indent="0" lvl="0" marL="0" rtl="0" algn="l">
              <a:lnSpc>
                <a:spcPct val="115000"/>
              </a:lnSpc>
              <a:spcBef>
                <a:spcPts val="1600"/>
              </a:spcBef>
              <a:spcAft>
                <a:spcPts val="1600"/>
              </a:spcAft>
              <a:buNone/>
            </a:pPr>
            <a:r>
              <a:t/>
            </a:r>
            <a:endParaRPr b="1" sz="1300"/>
          </a:p>
        </p:txBody>
      </p:sp>
      <p:sp>
        <p:nvSpPr>
          <p:cNvPr id="560" name="Google Shape;560;p54"/>
          <p:cNvSpPr txBox="1"/>
          <p:nvPr>
            <p:ph idx="1" type="body"/>
          </p:nvPr>
        </p:nvSpPr>
        <p:spPr>
          <a:xfrm>
            <a:off x="3461700" y="-29500"/>
            <a:ext cx="5703300" cy="3141300"/>
          </a:xfrm>
          <a:prstGeom prst="rect">
            <a:avLst/>
          </a:prstGeom>
        </p:spPr>
        <p:txBody>
          <a:bodyPr anchorCtr="0" anchor="t" bIns="91425" lIns="91425" spcFirstLastPara="1" rIns="91425" wrap="square" tIns="91425">
            <a:noAutofit/>
          </a:bodyPr>
          <a:lstStyle/>
          <a:p>
            <a:pPr indent="0" lvl="0" marL="0" rtl="0" algn="just">
              <a:lnSpc>
                <a:spcPct val="150000"/>
              </a:lnSpc>
              <a:spcBef>
                <a:spcPts val="1200"/>
              </a:spcBef>
              <a:spcAft>
                <a:spcPts val="0"/>
              </a:spcAft>
              <a:buSzPts val="1100"/>
              <a:buNone/>
            </a:pPr>
            <a:r>
              <a:rPr lang="tr" sz="1300"/>
              <a:t>Hypothesis 2 (H2): One of the following parameters can explain </a:t>
            </a:r>
            <a:r>
              <a:rPr i="1" lang="tr" sz="1300"/>
              <a:t>SARS-CoV-2 infectivity between variants and specifical mutations on Spike protein:</a:t>
            </a:r>
            <a:r>
              <a:rPr lang="tr" sz="1300"/>
              <a:t> </a:t>
            </a:r>
            <a:r>
              <a:rPr i="1" lang="tr" sz="1300"/>
              <a:t>Diet, diseases, economical parameters, environmental factors, micronutrient deficiencies, population parameters.</a:t>
            </a:r>
            <a:endParaRPr i="1" sz="1300"/>
          </a:p>
          <a:p>
            <a:pPr indent="0" lvl="0" marL="0" rtl="0" algn="l">
              <a:lnSpc>
                <a:spcPct val="100000"/>
              </a:lnSpc>
              <a:spcBef>
                <a:spcPts val="1200"/>
              </a:spcBef>
              <a:spcAft>
                <a:spcPts val="1200"/>
              </a:spcAft>
              <a:buSzPts val="688"/>
              <a:buNone/>
            </a:pPr>
            <a:r>
              <a:t/>
            </a:r>
            <a:endParaRPr sz="1300"/>
          </a:p>
        </p:txBody>
      </p:sp>
      <p:pic>
        <p:nvPicPr>
          <p:cNvPr id="561" name="Google Shape;561;p54"/>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562" name="Google Shape;562;p54"/>
          <p:cNvSpPr txBox="1"/>
          <p:nvPr/>
        </p:nvSpPr>
        <p:spPr>
          <a:xfrm>
            <a:off x="291000" y="3847650"/>
            <a:ext cx="34341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sp>
        <p:nvSpPr>
          <p:cNvPr id="563" name="Google Shape;563;p54"/>
          <p:cNvSpPr txBox="1"/>
          <p:nvPr/>
        </p:nvSpPr>
        <p:spPr>
          <a:xfrm>
            <a:off x="291004" y="3226125"/>
            <a:ext cx="2442300" cy="2285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t>Table 3.4 The regression results between Spike protein mutants and SARS-CoV-2 variants via parameter sets (Figure 2.1). The variable groups that were used as independent variables in multi-linear regression are stated in brackets.  </a:t>
            </a:r>
            <a:endParaRPr sz="1100"/>
          </a:p>
          <a:p>
            <a:pPr indent="0" lvl="0" marL="0" rtl="0" algn="l">
              <a:lnSpc>
                <a:spcPct val="150000"/>
              </a:lnSpc>
              <a:spcBef>
                <a:spcPts val="1200"/>
              </a:spcBef>
              <a:spcAft>
                <a:spcPts val="1200"/>
              </a:spcAft>
              <a:buNone/>
            </a:pPr>
            <a:r>
              <a:t/>
            </a:r>
            <a:endParaRPr sz="1100"/>
          </a:p>
        </p:txBody>
      </p:sp>
      <p:pic>
        <p:nvPicPr>
          <p:cNvPr id="564" name="Google Shape;564;p54"/>
          <p:cNvPicPr preferRelativeResize="0"/>
          <p:nvPr/>
        </p:nvPicPr>
        <p:blipFill>
          <a:blip r:embed="rId4">
            <a:alphaModFix/>
          </a:blip>
          <a:stretch>
            <a:fillRect/>
          </a:stretch>
        </p:blipFill>
        <p:spPr>
          <a:xfrm>
            <a:off x="3127957" y="1316975"/>
            <a:ext cx="4403695" cy="3826524"/>
          </a:xfrm>
          <a:prstGeom prst="rect">
            <a:avLst/>
          </a:prstGeom>
          <a:noFill/>
          <a:ln>
            <a:noFill/>
          </a:ln>
        </p:spPr>
      </p:pic>
      <p:sp>
        <p:nvSpPr>
          <p:cNvPr id="565" name="Google Shape;565;p54"/>
          <p:cNvSpPr/>
          <p:nvPr/>
        </p:nvSpPr>
        <p:spPr>
          <a:xfrm>
            <a:off x="2429125" y="1149350"/>
            <a:ext cx="5703300" cy="2774700"/>
          </a:xfrm>
          <a:prstGeom prst="donut">
            <a:avLst>
              <a:gd fmla="val 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54"/>
          <p:cNvSpPr txBox="1"/>
          <p:nvPr/>
        </p:nvSpPr>
        <p:spPr>
          <a:xfrm>
            <a:off x="2851500" y="1677875"/>
            <a:ext cx="1688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tr">
                <a:solidFill>
                  <a:srgbClr val="FF0000"/>
                </a:solidFill>
              </a:rPr>
              <a:t>a variant of concern</a:t>
            </a:r>
            <a:endParaRPr>
              <a:solidFill>
                <a:srgbClr val="FF0000"/>
              </a:solidFill>
            </a:endParaRPr>
          </a:p>
          <a:p>
            <a:pPr indent="0" lvl="0" marL="0" rtl="0" algn="l">
              <a:spcBef>
                <a:spcPts val="0"/>
              </a:spcBef>
              <a:spcAft>
                <a:spcPts val="0"/>
              </a:spcAft>
              <a:buNone/>
            </a:pPr>
            <a:r>
              <a:t/>
            </a:r>
            <a:endParaRPr>
              <a:solidFill>
                <a:srgbClr val="FF0000"/>
              </a:solidFill>
            </a:endParaRPr>
          </a:p>
        </p:txBody>
      </p:sp>
      <p:sp>
        <p:nvSpPr>
          <p:cNvPr id="567" name="Google Shape;567;p54"/>
          <p:cNvSpPr/>
          <p:nvPr/>
        </p:nvSpPr>
        <p:spPr>
          <a:xfrm>
            <a:off x="7554400" y="1547800"/>
            <a:ext cx="578100" cy="2475000"/>
          </a:xfrm>
          <a:prstGeom prst="rightBrace">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54"/>
          <p:cNvSpPr txBox="1"/>
          <p:nvPr/>
        </p:nvSpPr>
        <p:spPr>
          <a:xfrm>
            <a:off x="8132425" y="2441075"/>
            <a:ext cx="1011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solidFill>
                  <a:srgbClr val="FF0000"/>
                </a:solidFill>
              </a:rPr>
              <a:t>5 of 6 parameter sets</a:t>
            </a:r>
            <a:endParaRPr>
              <a:solidFill>
                <a:srgbClr val="FF0000"/>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55"/>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Discussion</a:t>
            </a:r>
            <a:endParaRPr/>
          </a:p>
          <a:p>
            <a:pPr indent="0" lvl="0" marL="0" rtl="0" algn="l">
              <a:spcBef>
                <a:spcPts val="0"/>
              </a:spcBef>
              <a:spcAft>
                <a:spcPts val="0"/>
              </a:spcAft>
              <a:buNone/>
            </a:pPr>
            <a:r>
              <a:t/>
            </a:r>
            <a:endParaRPr/>
          </a:p>
        </p:txBody>
      </p:sp>
      <p:sp>
        <p:nvSpPr>
          <p:cNvPr id="574" name="Google Shape;574;p55"/>
          <p:cNvSpPr txBox="1"/>
          <p:nvPr>
            <p:ph idx="1" type="body"/>
          </p:nvPr>
        </p:nvSpPr>
        <p:spPr>
          <a:xfrm>
            <a:off x="214800" y="1276700"/>
            <a:ext cx="4188600" cy="3141300"/>
          </a:xfrm>
          <a:prstGeom prst="rect">
            <a:avLst/>
          </a:prstGeom>
        </p:spPr>
        <p:txBody>
          <a:bodyPr anchorCtr="0" anchor="t" bIns="91425" lIns="91425" spcFirstLastPara="1" rIns="91425" wrap="square" tIns="91425">
            <a:noAutofit/>
          </a:bodyPr>
          <a:lstStyle/>
          <a:p>
            <a:pPr indent="0" lvl="0" marL="0" rtl="0" algn="just">
              <a:spcBef>
                <a:spcPts val="1200"/>
              </a:spcBef>
              <a:spcAft>
                <a:spcPts val="1200"/>
              </a:spcAft>
              <a:buSzPts val="1100"/>
              <a:buNone/>
            </a:pPr>
            <a:r>
              <a:t/>
            </a:r>
            <a:endParaRPr sz="1200"/>
          </a:p>
        </p:txBody>
      </p:sp>
      <p:pic>
        <p:nvPicPr>
          <p:cNvPr id="575" name="Google Shape;575;p55"/>
          <p:cNvPicPr preferRelativeResize="0"/>
          <p:nvPr/>
        </p:nvPicPr>
        <p:blipFill>
          <a:blip r:embed="rId3">
            <a:alphaModFix/>
          </a:blip>
          <a:stretch>
            <a:fillRect/>
          </a:stretch>
        </p:blipFill>
        <p:spPr>
          <a:xfrm>
            <a:off x="-1365975" y="0"/>
            <a:ext cx="2503274" cy="1316974"/>
          </a:xfrm>
          <a:prstGeom prst="rect">
            <a:avLst/>
          </a:prstGeom>
          <a:noFill/>
          <a:ln>
            <a:noFill/>
          </a:ln>
        </p:spPr>
      </p:pic>
      <p:pic>
        <p:nvPicPr>
          <p:cNvPr id="576" name="Google Shape;576;p55"/>
          <p:cNvPicPr preferRelativeResize="0"/>
          <p:nvPr/>
        </p:nvPicPr>
        <p:blipFill>
          <a:blip r:embed="rId4">
            <a:alphaModFix/>
          </a:blip>
          <a:stretch>
            <a:fillRect/>
          </a:stretch>
        </p:blipFill>
        <p:spPr>
          <a:xfrm>
            <a:off x="1937800" y="1135200"/>
            <a:ext cx="4830076" cy="3424300"/>
          </a:xfrm>
          <a:prstGeom prst="rect">
            <a:avLst/>
          </a:prstGeom>
          <a:noFill/>
          <a:ln>
            <a:noFill/>
          </a:ln>
        </p:spPr>
      </p:pic>
      <p:sp>
        <p:nvSpPr>
          <p:cNvPr id="577" name="Google Shape;577;p55"/>
          <p:cNvSpPr txBox="1"/>
          <p:nvPr/>
        </p:nvSpPr>
        <p:spPr>
          <a:xfrm>
            <a:off x="1295400" y="4585750"/>
            <a:ext cx="95010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tr" sz="1100">
                <a:solidFill>
                  <a:schemeClr val="dk1"/>
                </a:solidFill>
              </a:rPr>
              <a:t>Figure 20. The regression results between Spike protein mutants and parameter sets.</a:t>
            </a:r>
            <a:endParaRPr sz="1100">
              <a:solidFill>
                <a:schemeClr val="dk1"/>
              </a:solidFill>
            </a:endParaRPr>
          </a:p>
        </p:txBody>
      </p:sp>
      <p:sp>
        <p:nvSpPr>
          <p:cNvPr id="578" name="Google Shape;578;p55"/>
          <p:cNvSpPr txBox="1"/>
          <p:nvPr/>
        </p:nvSpPr>
        <p:spPr>
          <a:xfrm>
            <a:off x="2108400" y="496775"/>
            <a:ext cx="6046200" cy="82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tr" sz="1300">
                <a:solidFill>
                  <a:schemeClr val="dk1"/>
                </a:solidFill>
              </a:rPr>
              <a:t>Regressions between Spike protein mutations vs Parameters</a:t>
            </a:r>
            <a:endParaRPr b="1" sz="1300">
              <a:solidFill>
                <a:schemeClr val="dk1"/>
              </a:solidFill>
            </a:endParaRPr>
          </a:p>
          <a:p>
            <a:pPr indent="0" lvl="0" marL="0" rtl="0" algn="l">
              <a:lnSpc>
                <a:spcPct val="115000"/>
              </a:lnSpc>
              <a:spcBef>
                <a:spcPts val="1600"/>
              </a:spcBef>
              <a:spcAft>
                <a:spcPts val="1600"/>
              </a:spcAft>
              <a:buNone/>
            </a:pPr>
            <a:r>
              <a:t/>
            </a:r>
            <a:endParaRPr b="1" sz="1300">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56"/>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Discussion</a:t>
            </a:r>
            <a:endParaRPr/>
          </a:p>
          <a:p>
            <a:pPr indent="0" lvl="0" marL="0" rtl="0" algn="l">
              <a:spcBef>
                <a:spcPts val="0"/>
              </a:spcBef>
              <a:spcAft>
                <a:spcPts val="0"/>
              </a:spcAft>
              <a:buNone/>
            </a:pPr>
            <a:r>
              <a:t/>
            </a:r>
            <a:endParaRPr/>
          </a:p>
        </p:txBody>
      </p:sp>
      <p:sp>
        <p:nvSpPr>
          <p:cNvPr id="584" name="Google Shape;584;p56"/>
          <p:cNvSpPr txBox="1"/>
          <p:nvPr>
            <p:ph type="title"/>
          </p:nvPr>
        </p:nvSpPr>
        <p:spPr>
          <a:xfrm>
            <a:off x="1252750" y="775600"/>
            <a:ext cx="78912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tr" sz="1300"/>
              <a:t>Regressions between SARS-CoV-2 variants (2) and Spike protein mutations (3) vs Bacteria (4) of the gut microbiome</a:t>
            </a:r>
            <a:endParaRPr b="1" sz="1300"/>
          </a:p>
          <a:p>
            <a:pPr indent="0" lvl="0" marL="0" rtl="0" algn="l">
              <a:lnSpc>
                <a:spcPct val="115000"/>
              </a:lnSpc>
              <a:spcBef>
                <a:spcPts val="1600"/>
              </a:spcBef>
              <a:spcAft>
                <a:spcPts val="0"/>
              </a:spcAft>
              <a:buClr>
                <a:schemeClr val="dk1"/>
              </a:buClr>
              <a:buSzPts val="1100"/>
              <a:buFont typeface="Arial"/>
              <a:buNone/>
            </a:pPr>
            <a:r>
              <a:t/>
            </a:r>
            <a:endParaRPr b="1" sz="1300"/>
          </a:p>
          <a:p>
            <a:pPr indent="0" lvl="0" marL="0" rtl="0" algn="l">
              <a:lnSpc>
                <a:spcPct val="115000"/>
              </a:lnSpc>
              <a:spcBef>
                <a:spcPts val="1600"/>
              </a:spcBef>
              <a:spcAft>
                <a:spcPts val="1600"/>
              </a:spcAft>
              <a:buNone/>
            </a:pPr>
            <a:r>
              <a:t/>
            </a:r>
            <a:endParaRPr b="1" sz="1300"/>
          </a:p>
        </p:txBody>
      </p:sp>
      <p:sp>
        <p:nvSpPr>
          <p:cNvPr id="585" name="Google Shape;585;p56"/>
          <p:cNvSpPr txBox="1"/>
          <p:nvPr>
            <p:ph idx="1" type="body"/>
          </p:nvPr>
        </p:nvSpPr>
        <p:spPr>
          <a:xfrm>
            <a:off x="3309300" y="122900"/>
            <a:ext cx="5703300" cy="31413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Clr>
                <a:schemeClr val="dk1"/>
              </a:buClr>
              <a:buSzPts val="1100"/>
              <a:buFont typeface="Arial"/>
              <a:buNone/>
            </a:pPr>
            <a:r>
              <a:rPr lang="tr" sz="1300"/>
              <a:t>Hypothesis 3 (H3): </a:t>
            </a:r>
            <a:r>
              <a:rPr i="1" lang="tr" sz="1300"/>
              <a:t>Microbes residing gut can explain which SARS-CoV-2 mutant infected the host. </a:t>
            </a:r>
            <a:endParaRPr i="1" sz="1300"/>
          </a:p>
          <a:p>
            <a:pPr indent="0" lvl="0" marL="0" rtl="0" algn="l">
              <a:lnSpc>
                <a:spcPct val="100000"/>
              </a:lnSpc>
              <a:spcBef>
                <a:spcPts val="1200"/>
              </a:spcBef>
              <a:spcAft>
                <a:spcPts val="0"/>
              </a:spcAft>
              <a:buClr>
                <a:schemeClr val="dk1"/>
              </a:buClr>
              <a:buSzPts val="688"/>
              <a:buFont typeface="Arial"/>
              <a:buNone/>
            </a:pPr>
            <a:r>
              <a:t/>
            </a:r>
            <a:endParaRPr sz="1300"/>
          </a:p>
          <a:p>
            <a:pPr indent="0" lvl="0" marL="0" rtl="0" algn="l">
              <a:lnSpc>
                <a:spcPct val="100000"/>
              </a:lnSpc>
              <a:spcBef>
                <a:spcPts val="1200"/>
              </a:spcBef>
              <a:spcAft>
                <a:spcPts val="1200"/>
              </a:spcAft>
              <a:buSzPts val="688"/>
              <a:buNone/>
            </a:pPr>
            <a:r>
              <a:t/>
            </a:r>
            <a:endParaRPr sz="1300"/>
          </a:p>
        </p:txBody>
      </p:sp>
      <p:pic>
        <p:nvPicPr>
          <p:cNvPr id="586" name="Google Shape;586;p56"/>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587" name="Google Shape;587;p56"/>
          <p:cNvSpPr txBox="1"/>
          <p:nvPr/>
        </p:nvSpPr>
        <p:spPr>
          <a:xfrm>
            <a:off x="291000" y="3847650"/>
            <a:ext cx="34341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sp>
        <p:nvSpPr>
          <p:cNvPr id="588" name="Google Shape;588;p56"/>
          <p:cNvSpPr txBox="1"/>
          <p:nvPr/>
        </p:nvSpPr>
        <p:spPr>
          <a:xfrm>
            <a:off x="2026800" y="1411101"/>
            <a:ext cx="6985800" cy="1523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solidFill>
                  <a:schemeClr val="dk1"/>
                </a:solidFill>
              </a:rPr>
              <a:t>Table 3.5 Results of parameter selection model via logistic regression for microbiome bacteria and selected mutants and variants (Table 3.4). The positive logistic regression result is represented as </a:t>
            </a:r>
            <a:r>
              <a:rPr b="1" lang="tr" sz="1100">
                <a:solidFill>
                  <a:schemeClr val="dk1"/>
                </a:solidFill>
              </a:rPr>
              <a:t>+ </a:t>
            </a:r>
            <a:r>
              <a:rPr lang="tr" sz="1100">
                <a:solidFill>
                  <a:schemeClr val="dk1"/>
                </a:solidFill>
              </a:rPr>
              <a:t>(plus) and the negative logistic regression result is represented as </a:t>
            </a:r>
            <a:r>
              <a:rPr b="1" lang="tr" sz="1100">
                <a:solidFill>
                  <a:schemeClr val="dk1"/>
                </a:solidFill>
              </a:rPr>
              <a:t>– </a:t>
            </a:r>
            <a:r>
              <a:rPr lang="tr" sz="1100">
                <a:solidFill>
                  <a:schemeClr val="dk1"/>
                </a:solidFill>
              </a:rPr>
              <a:t>(minus). 20 EU1 is added in Set 3 analysis due to be the control group of 20I/Y.V1.</a:t>
            </a:r>
            <a:endParaRPr sz="1100">
              <a:solidFill>
                <a:schemeClr val="dk1"/>
              </a:solidFill>
            </a:endParaRPr>
          </a:p>
          <a:p>
            <a:pPr indent="0" lvl="0" marL="0" rtl="0" algn="l">
              <a:lnSpc>
                <a:spcPct val="150000"/>
              </a:lnSpc>
              <a:spcBef>
                <a:spcPts val="1200"/>
              </a:spcBef>
              <a:spcAft>
                <a:spcPts val="1200"/>
              </a:spcAft>
              <a:buNone/>
            </a:pPr>
            <a:r>
              <a:t/>
            </a:r>
            <a:endParaRPr sz="1100"/>
          </a:p>
        </p:txBody>
      </p:sp>
      <p:pic>
        <p:nvPicPr>
          <p:cNvPr id="589" name="Google Shape;589;p56"/>
          <p:cNvPicPr preferRelativeResize="0"/>
          <p:nvPr/>
        </p:nvPicPr>
        <p:blipFill>
          <a:blip r:embed="rId4">
            <a:alphaModFix/>
          </a:blip>
          <a:stretch>
            <a:fillRect/>
          </a:stretch>
        </p:blipFill>
        <p:spPr>
          <a:xfrm>
            <a:off x="2248313" y="2706200"/>
            <a:ext cx="6229586" cy="1899452"/>
          </a:xfrm>
          <a:prstGeom prst="rect">
            <a:avLst/>
          </a:prstGeom>
          <a:noFill/>
          <a:ln>
            <a:noFill/>
          </a:ln>
        </p:spPr>
      </p:pic>
      <p:sp>
        <p:nvSpPr>
          <p:cNvPr id="590" name="Google Shape;590;p56"/>
          <p:cNvSpPr/>
          <p:nvPr/>
        </p:nvSpPr>
        <p:spPr>
          <a:xfrm>
            <a:off x="2026800" y="3055400"/>
            <a:ext cx="291600" cy="469200"/>
          </a:xfrm>
          <a:prstGeom prst="leftBrace">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6"/>
          <p:cNvSpPr/>
          <p:nvPr/>
        </p:nvSpPr>
        <p:spPr>
          <a:xfrm>
            <a:off x="1956725" y="3645200"/>
            <a:ext cx="361800" cy="912600"/>
          </a:xfrm>
          <a:prstGeom prst="leftBrace">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6"/>
          <p:cNvSpPr txBox="1"/>
          <p:nvPr/>
        </p:nvSpPr>
        <p:spPr>
          <a:xfrm>
            <a:off x="643150" y="2993400"/>
            <a:ext cx="154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900"/>
              <a:t>20 EU1:control</a:t>
            </a:r>
            <a:endParaRPr sz="900"/>
          </a:p>
          <a:p>
            <a:pPr indent="0" lvl="0" marL="0" rtl="0" algn="l">
              <a:spcBef>
                <a:spcPts val="0"/>
              </a:spcBef>
              <a:spcAft>
                <a:spcPts val="0"/>
              </a:spcAft>
              <a:buNone/>
            </a:pPr>
            <a:r>
              <a:rPr lang="tr" sz="900"/>
              <a:t>20I/501/Y.V1:experiment</a:t>
            </a:r>
            <a:endParaRPr sz="900"/>
          </a:p>
        </p:txBody>
      </p:sp>
      <p:sp>
        <p:nvSpPr>
          <p:cNvPr id="593" name="Google Shape;593;p56"/>
          <p:cNvSpPr txBox="1"/>
          <p:nvPr/>
        </p:nvSpPr>
        <p:spPr>
          <a:xfrm>
            <a:off x="1252750" y="3831600"/>
            <a:ext cx="154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900"/>
              <a:t>Experiment</a:t>
            </a:r>
            <a:endParaRPr sz="900"/>
          </a:p>
        </p:txBody>
      </p:sp>
      <p:sp>
        <p:nvSpPr>
          <p:cNvPr id="594" name="Google Shape;594;p56"/>
          <p:cNvSpPr txBox="1"/>
          <p:nvPr/>
        </p:nvSpPr>
        <p:spPr>
          <a:xfrm>
            <a:off x="-67675" y="4067100"/>
            <a:ext cx="154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p>
        </p:txBody>
      </p:sp>
      <p:sp>
        <p:nvSpPr>
          <p:cNvPr id="595" name="Google Shape;595;p56"/>
          <p:cNvSpPr txBox="1"/>
          <p:nvPr/>
        </p:nvSpPr>
        <p:spPr>
          <a:xfrm rot="-5400000">
            <a:off x="66225" y="2989225"/>
            <a:ext cx="912600" cy="400200"/>
          </a:xfrm>
          <a:prstGeom prst="rect">
            <a:avLst/>
          </a:prstGeom>
          <a:solidFill>
            <a:srgbClr val="E066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t>variants</a:t>
            </a:r>
            <a:endParaRPr/>
          </a:p>
        </p:txBody>
      </p:sp>
      <p:sp>
        <p:nvSpPr>
          <p:cNvPr id="596" name="Google Shape;596;p56"/>
          <p:cNvSpPr txBox="1"/>
          <p:nvPr/>
        </p:nvSpPr>
        <p:spPr>
          <a:xfrm rot="-5400000">
            <a:off x="641100" y="4028550"/>
            <a:ext cx="9126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t>mutants</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57"/>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Discussion</a:t>
            </a:r>
            <a:endParaRPr/>
          </a:p>
        </p:txBody>
      </p:sp>
      <p:sp>
        <p:nvSpPr>
          <p:cNvPr id="602" name="Google Shape;602;p57"/>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pic>
        <p:nvPicPr>
          <p:cNvPr id="603" name="Google Shape;603;p57"/>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604" name="Google Shape;604;p57"/>
          <p:cNvSpPr txBox="1"/>
          <p:nvPr/>
        </p:nvSpPr>
        <p:spPr>
          <a:xfrm>
            <a:off x="291000" y="3847650"/>
            <a:ext cx="34341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sp>
        <p:nvSpPr>
          <p:cNvPr id="605" name="Google Shape;605;p57"/>
          <p:cNvSpPr txBox="1"/>
          <p:nvPr/>
        </p:nvSpPr>
        <p:spPr>
          <a:xfrm>
            <a:off x="2026800" y="1411101"/>
            <a:ext cx="69858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p>
        </p:txBody>
      </p:sp>
      <p:pic>
        <p:nvPicPr>
          <p:cNvPr id="606" name="Google Shape;606;p57"/>
          <p:cNvPicPr preferRelativeResize="0"/>
          <p:nvPr/>
        </p:nvPicPr>
        <p:blipFill>
          <a:blip r:embed="rId4">
            <a:alphaModFix/>
          </a:blip>
          <a:stretch>
            <a:fillRect/>
          </a:stretch>
        </p:blipFill>
        <p:spPr>
          <a:xfrm>
            <a:off x="2248313" y="2706200"/>
            <a:ext cx="6229586" cy="1899452"/>
          </a:xfrm>
          <a:prstGeom prst="rect">
            <a:avLst/>
          </a:prstGeom>
          <a:noFill/>
          <a:ln>
            <a:noFill/>
          </a:ln>
        </p:spPr>
      </p:pic>
      <p:sp>
        <p:nvSpPr>
          <p:cNvPr id="607" name="Google Shape;607;p57"/>
          <p:cNvSpPr/>
          <p:nvPr/>
        </p:nvSpPr>
        <p:spPr>
          <a:xfrm>
            <a:off x="2026800" y="3055400"/>
            <a:ext cx="291600" cy="469200"/>
          </a:xfrm>
          <a:prstGeom prst="leftBrace">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57"/>
          <p:cNvSpPr/>
          <p:nvPr/>
        </p:nvSpPr>
        <p:spPr>
          <a:xfrm>
            <a:off x="1956725" y="3645200"/>
            <a:ext cx="361800" cy="912600"/>
          </a:xfrm>
          <a:prstGeom prst="leftBrace">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57"/>
          <p:cNvSpPr txBox="1"/>
          <p:nvPr/>
        </p:nvSpPr>
        <p:spPr>
          <a:xfrm>
            <a:off x="643150" y="2993400"/>
            <a:ext cx="154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900"/>
              <a:t>20 EU1:control</a:t>
            </a:r>
            <a:endParaRPr sz="900"/>
          </a:p>
          <a:p>
            <a:pPr indent="0" lvl="0" marL="0" rtl="0" algn="l">
              <a:spcBef>
                <a:spcPts val="0"/>
              </a:spcBef>
              <a:spcAft>
                <a:spcPts val="0"/>
              </a:spcAft>
              <a:buNone/>
            </a:pPr>
            <a:r>
              <a:rPr lang="tr" sz="900"/>
              <a:t>20I/501/Y.V1:experiment</a:t>
            </a:r>
            <a:endParaRPr sz="900"/>
          </a:p>
        </p:txBody>
      </p:sp>
      <p:sp>
        <p:nvSpPr>
          <p:cNvPr id="610" name="Google Shape;610;p57"/>
          <p:cNvSpPr txBox="1"/>
          <p:nvPr/>
        </p:nvSpPr>
        <p:spPr>
          <a:xfrm>
            <a:off x="1252750" y="3831600"/>
            <a:ext cx="154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900"/>
              <a:t>Experiment</a:t>
            </a:r>
            <a:endParaRPr sz="900"/>
          </a:p>
        </p:txBody>
      </p:sp>
      <p:sp>
        <p:nvSpPr>
          <p:cNvPr id="611" name="Google Shape;611;p57"/>
          <p:cNvSpPr txBox="1"/>
          <p:nvPr/>
        </p:nvSpPr>
        <p:spPr>
          <a:xfrm>
            <a:off x="-67675" y="4067100"/>
            <a:ext cx="154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p>
        </p:txBody>
      </p:sp>
      <p:sp>
        <p:nvSpPr>
          <p:cNvPr id="612" name="Google Shape;612;p57"/>
          <p:cNvSpPr txBox="1"/>
          <p:nvPr/>
        </p:nvSpPr>
        <p:spPr>
          <a:xfrm rot="-5400000">
            <a:off x="66225" y="2989225"/>
            <a:ext cx="912600" cy="400200"/>
          </a:xfrm>
          <a:prstGeom prst="rect">
            <a:avLst/>
          </a:prstGeom>
          <a:solidFill>
            <a:srgbClr val="E066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t>variants</a:t>
            </a:r>
            <a:endParaRPr/>
          </a:p>
        </p:txBody>
      </p:sp>
      <p:sp>
        <p:nvSpPr>
          <p:cNvPr id="613" name="Google Shape;613;p57"/>
          <p:cNvSpPr txBox="1"/>
          <p:nvPr/>
        </p:nvSpPr>
        <p:spPr>
          <a:xfrm rot="-5400000">
            <a:off x="641100" y="4028550"/>
            <a:ext cx="9126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t>mutants</a:t>
            </a:r>
            <a:endParaRPr/>
          </a:p>
        </p:txBody>
      </p:sp>
      <p:pic>
        <p:nvPicPr>
          <p:cNvPr id="614" name="Google Shape;614;p57"/>
          <p:cNvPicPr preferRelativeResize="0"/>
          <p:nvPr/>
        </p:nvPicPr>
        <p:blipFill>
          <a:blip r:embed="rId5">
            <a:alphaModFix/>
          </a:blip>
          <a:stretch>
            <a:fillRect/>
          </a:stretch>
        </p:blipFill>
        <p:spPr>
          <a:xfrm>
            <a:off x="1012050" y="1265100"/>
            <a:ext cx="1439474" cy="1316975"/>
          </a:xfrm>
          <a:prstGeom prst="rect">
            <a:avLst/>
          </a:prstGeom>
          <a:noFill/>
          <a:ln>
            <a:noFill/>
          </a:ln>
        </p:spPr>
      </p:pic>
      <p:pic>
        <p:nvPicPr>
          <p:cNvPr id="615" name="Google Shape;615;p57"/>
          <p:cNvPicPr preferRelativeResize="0"/>
          <p:nvPr/>
        </p:nvPicPr>
        <p:blipFill>
          <a:blip r:embed="rId6">
            <a:alphaModFix/>
          </a:blip>
          <a:stretch>
            <a:fillRect/>
          </a:stretch>
        </p:blipFill>
        <p:spPr>
          <a:xfrm>
            <a:off x="6674925" y="1004201"/>
            <a:ext cx="2503276" cy="1456442"/>
          </a:xfrm>
          <a:prstGeom prst="rect">
            <a:avLst/>
          </a:prstGeom>
          <a:noFill/>
          <a:ln>
            <a:noFill/>
          </a:ln>
        </p:spPr>
      </p:pic>
      <p:pic>
        <p:nvPicPr>
          <p:cNvPr id="616" name="Google Shape;616;p57"/>
          <p:cNvPicPr preferRelativeResize="0"/>
          <p:nvPr/>
        </p:nvPicPr>
        <p:blipFill>
          <a:blip r:embed="rId7">
            <a:alphaModFix/>
          </a:blip>
          <a:stretch>
            <a:fillRect/>
          </a:stretch>
        </p:blipFill>
        <p:spPr>
          <a:xfrm>
            <a:off x="2628523" y="1230978"/>
            <a:ext cx="1851600" cy="878972"/>
          </a:xfrm>
          <a:prstGeom prst="rect">
            <a:avLst/>
          </a:prstGeom>
          <a:noFill/>
          <a:ln>
            <a:noFill/>
          </a:ln>
        </p:spPr>
      </p:pic>
      <p:pic>
        <p:nvPicPr>
          <p:cNvPr id="617" name="Google Shape;617;p57"/>
          <p:cNvPicPr preferRelativeResize="0"/>
          <p:nvPr/>
        </p:nvPicPr>
        <p:blipFill>
          <a:blip r:embed="rId8">
            <a:alphaModFix/>
          </a:blip>
          <a:stretch>
            <a:fillRect/>
          </a:stretch>
        </p:blipFill>
        <p:spPr>
          <a:xfrm>
            <a:off x="4501100" y="1109550"/>
            <a:ext cx="2143800" cy="1122000"/>
          </a:xfrm>
          <a:prstGeom prst="rect">
            <a:avLst/>
          </a:prstGeom>
          <a:noFill/>
          <a:ln>
            <a:noFill/>
          </a:ln>
        </p:spPr>
      </p:pic>
      <p:cxnSp>
        <p:nvCxnSpPr>
          <p:cNvPr id="618" name="Google Shape;618;p57"/>
          <p:cNvCxnSpPr/>
          <p:nvPr/>
        </p:nvCxnSpPr>
        <p:spPr>
          <a:xfrm>
            <a:off x="2220225" y="2442225"/>
            <a:ext cx="1701900" cy="333000"/>
          </a:xfrm>
          <a:prstGeom prst="straightConnector1">
            <a:avLst/>
          </a:prstGeom>
          <a:noFill/>
          <a:ln cap="flat" cmpd="sng" w="38100">
            <a:solidFill>
              <a:srgbClr val="FF0000"/>
            </a:solidFill>
            <a:prstDash val="solid"/>
            <a:round/>
            <a:headEnd len="med" w="med" type="none"/>
            <a:tailEnd len="med" w="med" type="triangle"/>
          </a:ln>
        </p:spPr>
      </p:cxnSp>
      <p:cxnSp>
        <p:nvCxnSpPr>
          <p:cNvPr id="619" name="Google Shape;619;p57"/>
          <p:cNvCxnSpPr>
            <a:endCxn id="606" idx="0"/>
          </p:cNvCxnSpPr>
          <p:nvPr/>
        </p:nvCxnSpPr>
        <p:spPr>
          <a:xfrm>
            <a:off x="3219306" y="1480100"/>
            <a:ext cx="2143800" cy="1226100"/>
          </a:xfrm>
          <a:prstGeom prst="straightConnector1">
            <a:avLst/>
          </a:prstGeom>
          <a:noFill/>
          <a:ln cap="flat" cmpd="sng" w="38100">
            <a:solidFill>
              <a:srgbClr val="FFFF00"/>
            </a:solidFill>
            <a:prstDash val="solid"/>
            <a:round/>
            <a:headEnd len="med" w="med" type="none"/>
            <a:tailEnd len="med" w="med" type="triangle"/>
          </a:ln>
        </p:spPr>
      </p:cxnSp>
      <p:cxnSp>
        <p:nvCxnSpPr>
          <p:cNvPr id="620" name="Google Shape;620;p57"/>
          <p:cNvCxnSpPr/>
          <p:nvPr/>
        </p:nvCxnSpPr>
        <p:spPr>
          <a:xfrm>
            <a:off x="4921475" y="1757675"/>
            <a:ext cx="1683600" cy="962100"/>
          </a:xfrm>
          <a:prstGeom prst="straightConnector1">
            <a:avLst/>
          </a:prstGeom>
          <a:noFill/>
          <a:ln cap="flat" cmpd="sng" w="38100">
            <a:solidFill>
              <a:srgbClr val="00FF00"/>
            </a:solidFill>
            <a:prstDash val="solid"/>
            <a:round/>
            <a:headEnd len="med" w="med" type="none"/>
            <a:tailEnd len="med" w="med" type="triangle"/>
          </a:ln>
        </p:spPr>
      </p:cxnSp>
      <p:cxnSp>
        <p:nvCxnSpPr>
          <p:cNvPr id="621" name="Google Shape;621;p57"/>
          <p:cNvCxnSpPr/>
          <p:nvPr/>
        </p:nvCxnSpPr>
        <p:spPr>
          <a:xfrm>
            <a:off x="7289700" y="1147100"/>
            <a:ext cx="499500" cy="1609800"/>
          </a:xfrm>
          <a:prstGeom prst="straightConnector1">
            <a:avLst/>
          </a:prstGeom>
          <a:noFill/>
          <a:ln cap="flat" cmpd="sng" w="38100">
            <a:solidFill>
              <a:srgbClr val="FF00FF"/>
            </a:solidFill>
            <a:prstDash val="solid"/>
            <a:round/>
            <a:headEnd len="med" w="med" type="none"/>
            <a:tailEnd len="med" w="med" type="triangle"/>
          </a:ln>
        </p:spPr>
      </p:cxnSp>
      <p:sp>
        <p:nvSpPr>
          <p:cNvPr id="622" name="Google Shape;622;p57"/>
          <p:cNvSpPr txBox="1"/>
          <p:nvPr/>
        </p:nvSpPr>
        <p:spPr>
          <a:xfrm>
            <a:off x="1137300" y="834850"/>
            <a:ext cx="1181100" cy="4002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KEYSTONE</a:t>
            </a:r>
            <a:endParaRPr b="1"/>
          </a:p>
        </p:txBody>
      </p:sp>
      <p:sp>
        <p:nvSpPr>
          <p:cNvPr id="623" name="Google Shape;623;p57"/>
          <p:cNvSpPr txBox="1"/>
          <p:nvPr/>
        </p:nvSpPr>
        <p:spPr>
          <a:xfrm>
            <a:off x="2762325" y="556750"/>
            <a:ext cx="1542300" cy="4002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DOMINANT</a:t>
            </a:r>
            <a:endParaRPr b="1"/>
          </a:p>
        </p:txBody>
      </p:sp>
      <p:sp>
        <p:nvSpPr>
          <p:cNvPr id="624" name="Google Shape;624;p57"/>
          <p:cNvSpPr txBox="1"/>
          <p:nvPr/>
        </p:nvSpPr>
        <p:spPr>
          <a:xfrm>
            <a:off x="4748550" y="477800"/>
            <a:ext cx="1542300" cy="4002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DOMINANT</a:t>
            </a:r>
            <a:endParaRPr b="1"/>
          </a:p>
        </p:txBody>
      </p:sp>
      <p:sp>
        <p:nvSpPr>
          <p:cNvPr id="625" name="Google Shape;625;p57"/>
          <p:cNvSpPr txBox="1"/>
          <p:nvPr/>
        </p:nvSpPr>
        <p:spPr>
          <a:xfrm>
            <a:off x="7025325" y="249200"/>
            <a:ext cx="1542300" cy="615600"/>
          </a:xfrm>
          <a:prstGeom prst="rect">
            <a:avLst/>
          </a:prstGeom>
          <a:solidFill>
            <a:srgbClr val="FF00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FUNCTIONAL DIVERSITY</a:t>
            </a:r>
            <a:endParaRPr b="1"/>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58"/>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Discussion</a:t>
            </a:r>
            <a:endParaRPr/>
          </a:p>
        </p:txBody>
      </p:sp>
      <p:sp>
        <p:nvSpPr>
          <p:cNvPr id="631" name="Google Shape;631;p58"/>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pic>
        <p:nvPicPr>
          <p:cNvPr id="632" name="Google Shape;632;p58"/>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633" name="Google Shape;633;p58"/>
          <p:cNvSpPr txBox="1"/>
          <p:nvPr/>
        </p:nvSpPr>
        <p:spPr>
          <a:xfrm>
            <a:off x="291000" y="3847650"/>
            <a:ext cx="34341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sp>
        <p:nvSpPr>
          <p:cNvPr id="634" name="Google Shape;634;p58"/>
          <p:cNvSpPr txBox="1"/>
          <p:nvPr/>
        </p:nvSpPr>
        <p:spPr>
          <a:xfrm>
            <a:off x="2026800" y="1411101"/>
            <a:ext cx="69858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p>
        </p:txBody>
      </p:sp>
      <p:pic>
        <p:nvPicPr>
          <p:cNvPr id="635" name="Google Shape;635;p58"/>
          <p:cNvPicPr preferRelativeResize="0"/>
          <p:nvPr/>
        </p:nvPicPr>
        <p:blipFill>
          <a:blip r:embed="rId4">
            <a:alphaModFix/>
          </a:blip>
          <a:stretch>
            <a:fillRect/>
          </a:stretch>
        </p:blipFill>
        <p:spPr>
          <a:xfrm>
            <a:off x="2248313" y="2706200"/>
            <a:ext cx="6229586" cy="1899452"/>
          </a:xfrm>
          <a:prstGeom prst="rect">
            <a:avLst/>
          </a:prstGeom>
          <a:noFill/>
          <a:ln>
            <a:noFill/>
          </a:ln>
        </p:spPr>
      </p:pic>
      <p:sp>
        <p:nvSpPr>
          <p:cNvPr id="636" name="Google Shape;636;p58"/>
          <p:cNvSpPr/>
          <p:nvPr/>
        </p:nvSpPr>
        <p:spPr>
          <a:xfrm>
            <a:off x="2026800" y="3055400"/>
            <a:ext cx="291600" cy="469200"/>
          </a:xfrm>
          <a:prstGeom prst="leftBrace">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58"/>
          <p:cNvSpPr/>
          <p:nvPr/>
        </p:nvSpPr>
        <p:spPr>
          <a:xfrm>
            <a:off x="1956725" y="3645200"/>
            <a:ext cx="361800" cy="912600"/>
          </a:xfrm>
          <a:prstGeom prst="leftBrace">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58"/>
          <p:cNvSpPr txBox="1"/>
          <p:nvPr/>
        </p:nvSpPr>
        <p:spPr>
          <a:xfrm>
            <a:off x="643150" y="2993400"/>
            <a:ext cx="154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900"/>
              <a:t>20 EU1:control</a:t>
            </a:r>
            <a:endParaRPr sz="900"/>
          </a:p>
          <a:p>
            <a:pPr indent="0" lvl="0" marL="0" rtl="0" algn="l">
              <a:spcBef>
                <a:spcPts val="0"/>
              </a:spcBef>
              <a:spcAft>
                <a:spcPts val="0"/>
              </a:spcAft>
              <a:buNone/>
            </a:pPr>
            <a:r>
              <a:rPr lang="tr" sz="900"/>
              <a:t>20I/501/Y.V1:experiment</a:t>
            </a:r>
            <a:endParaRPr sz="900"/>
          </a:p>
        </p:txBody>
      </p:sp>
      <p:sp>
        <p:nvSpPr>
          <p:cNvPr id="639" name="Google Shape;639;p58"/>
          <p:cNvSpPr txBox="1"/>
          <p:nvPr/>
        </p:nvSpPr>
        <p:spPr>
          <a:xfrm>
            <a:off x="1252750" y="3831600"/>
            <a:ext cx="154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900"/>
              <a:t>Experiment</a:t>
            </a:r>
            <a:endParaRPr sz="900"/>
          </a:p>
        </p:txBody>
      </p:sp>
      <p:sp>
        <p:nvSpPr>
          <p:cNvPr id="640" name="Google Shape;640;p58"/>
          <p:cNvSpPr txBox="1"/>
          <p:nvPr/>
        </p:nvSpPr>
        <p:spPr>
          <a:xfrm>
            <a:off x="-67675" y="4067100"/>
            <a:ext cx="154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p>
        </p:txBody>
      </p:sp>
      <p:sp>
        <p:nvSpPr>
          <p:cNvPr id="641" name="Google Shape;641;p58"/>
          <p:cNvSpPr txBox="1"/>
          <p:nvPr/>
        </p:nvSpPr>
        <p:spPr>
          <a:xfrm rot="-5400000">
            <a:off x="66225" y="2989225"/>
            <a:ext cx="912600" cy="400200"/>
          </a:xfrm>
          <a:prstGeom prst="rect">
            <a:avLst/>
          </a:prstGeom>
          <a:solidFill>
            <a:srgbClr val="E066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t>variants</a:t>
            </a:r>
            <a:endParaRPr/>
          </a:p>
        </p:txBody>
      </p:sp>
      <p:sp>
        <p:nvSpPr>
          <p:cNvPr id="642" name="Google Shape;642;p58"/>
          <p:cNvSpPr txBox="1"/>
          <p:nvPr/>
        </p:nvSpPr>
        <p:spPr>
          <a:xfrm rot="-5400000">
            <a:off x="641100" y="4028550"/>
            <a:ext cx="9126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t>mutants</a:t>
            </a:r>
            <a:endParaRPr/>
          </a:p>
        </p:txBody>
      </p:sp>
      <p:pic>
        <p:nvPicPr>
          <p:cNvPr id="643" name="Google Shape;643;p58"/>
          <p:cNvPicPr preferRelativeResize="0"/>
          <p:nvPr/>
        </p:nvPicPr>
        <p:blipFill>
          <a:blip r:embed="rId5">
            <a:alphaModFix/>
          </a:blip>
          <a:stretch>
            <a:fillRect/>
          </a:stretch>
        </p:blipFill>
        <p:spPr>
          <a:xfrm>
            <a:off x="1012050" y="1265100"/>
            <a:ext cx="1439474" cy="1316975"/>
          </a:xfrm>
          <a:prstGeom prst="rect">
            <a:avLst/>
          </a:prstGeom>
          <a:noFill/>
          <a:ln>
            <a:noFill/>
          </a:ln>
        </p:spPr>
      </p:pic>
      <p:pic>
        <p:nvPicPr>
          <p:cNvPr id="644" name="Google Shape;644;p58"/>
          <p:cNvPicPr preferRelativeResize="0"/>
          <p:nvPr/>
        </p:nvPicPr>
        <p:blipFill>
          <a:blip r:embed="rId6">
            <a:alphaModFix/>
          </a:blip>
          <a:stretch>
            <a:fillRect/>
          </a:stretch>
        </p:blipFill>
        <p:spPr>
          <a:xfrm>
            <a:off x="6674925" y="1004201"/>
            <a:ext cx="2503276" cy="1456442"/>
          </a:xfrm>
          <a:prstGeom prst="rect">
            <a:avLst/>
          </a:prstGeom>
          <a:noFill/>
          <a:ln>
            <a:noFill/>
          </a:ln>
        </p:spPr>
      </p:pic>
      <p:pic>
        <p:nvPicPr>
          <p:cNvPr id="645" name="Google Shape;645;p58"/>
          <p:cNvPicPr preferRelativeResize="0"/>
          <p:nvPr/>
        </p:nvPicPr>
        <p:blipFill>
          <a:blip r:embed="rId7">
            <a:alphaModFix/>
          </a:blip>
          <a:stretch>
            <a:fillRect/>
          </a:stretch>
        </p:blipFill>
        <p:spPr>
          <a:xfrm>
            <a:off x="2628523" y="1230978"/>
            <a:ext cx="1851600" cy="878972"/>
          </a:xfrm>
          <a:prstGeom prst="rect">
            <a:avLst/>
          </a:prstGeom>
          <a:noFill/>
          <a:ln>
            <a:noFill/>
          </a:ln>
        </p:spPr>
      </p:pic>
      <p:pic>
        <p:nvPicPr>
          <p:cNvPr id="646" name="Google Shape;646;p58"/>
          <p:cNvPicPr preferRelativeResize="0"/>
          <p:nvPr/>
        </p:nvPicPr>
        <p:blipFill>
          <a:blip r:embed="rId8">
            <a:alphaModFix/>
          </a:blip>
          <a:stretch>
            <a:fillRect/>
          </a:stretch>
        </p:blipFill>
        <p:spPr>
          <a:xfrm>
            <a:off x="4501100" y="1109550"/>
            <a:ext cx="2143800" cy="1122000"/>
          </a:xfrm>
          <a:prstGeom prst="rect">
            <a:avLst/>
          </a:prstGeom>
          <a:noFill/>
          <a:ln>
            <a:noFill/>
          </a:ln>
        </p:spPr>
      </p:pic>
      <p:cxnSp>
        <p:nvCxnSpPr>
          <p:cNvPr id="647" name="Google Shape;647;p58"/>
          <p:cNvCxnSpPr/>
          <p:nvPr/>
        </p:nvCxnSpPr>
        <p:spPr>
          <a:xfrm>
            <a:off x="2220225" y="2442225"/>
            <a:ext cx="1701900" cy="333000"/>
          </a:xfrm>
          <a:prstGeom prst="straightConnector1">
            <a:avLst/>
          </a:prstGeom>
          <a:noFill/>
          <a:ln cap="flat" cmpd="sng" w="38100">
            <a:solidFill>
              <a:srgbClr val="FF0000"/>
            </a:solidFill>
            <a:prstDash val="solid"/>
            <a:round/>
            <a:headEnd len="med" w="med" type="none"/>
            <a:tailEnd len="med" w="med" type="triangle"/>
          </a:ln>
        </p:spPr>
      </p:cxnSp>
      <p:cxnSp>
        <p:nvCxnSpPr>
          <p:cNvPr id="648" name="Google Shape;648;p58"/>
          <p:cNvCxnSpPr>
            <a:endCxn id="635" idx="0"/>
          </p:cNvCxnSpPr>
          <p:nvPr/>
        </p:nvCxnSpPr>
        <p:spPr>
          <a:xfrm>
            <a:off x="3219306" y="1480100"/>
            <a:ext cx="2143800" cy="1226100"/>
          </a:xfrm>
          <a:prstGeom prst="straightConnector1">
            <a:avLst/>
          </a:prstGeom>
          <a:noFill/>
          <a:ln cap="flat" cmpd="sng" w="38100">
            <a:solidFill>
              <a:srgbClr val="FFFF00"/>
            </a:solidFill>
            <a:prstDash val="solid"/>
            <a:round/>
            <a:headEnd len="med" w="med" type="none"/>
            <a:tailEnd len="med" w="med" type="triangle"/>
          </a:ln>
        </p:spPr>
      </p:cxnSp>
      <p:cxnSp>
        <p:nvCxnSpPr>
          <p:cNvPr id="649" name="Google Shape;649;p58"/>
          <p:cNvCxnSpPr/>
          <p:nvPr/>
        </p:nvCxnSpPr>
        <p:spPr>
          <a:xfrm>
            <a:off x="4921475" y="1757675"/>
            <a:ext cx="1683600" cy="962100"/>
          </a:xfrm>
          <a:prstGeom prst="straightConnector1">
            <a:avLst/>
          </a:prstGeom>
          <a:noFill/>
          <a:ln cap="flat" cmpd="sng" w="38100">
            <a:solidFill>
              <a:srgbClr val="00FF00"/>
            </a:solidFill>
            <a:prstDash val="solid"/>
            <a:round/>
            <a:headEnd len="med" w="med" type="none"/>
            <a:tailEnd len="med" w="med" type="triangle"/>
          </a:ln>
        </p:spPr>
      </p:cxnSp>
      <p:cxnSp>
        <p:nvCxnSpPr>
          <p:cNvPr id="650" name="Google Shape;650;p58"/>
          <p:cNvCxnSpPr/>
          <p:nvPr/>
        </p:nvCxnSpPr>
        <p:spPr>
          <a:xfrm>
            <a:off x="7289700" y="1147100"/>
            <a:ext cx="499500" cy="1609800"/>
          </a:xfrm>
          <a:prstGeom prst="straightConnector1">
            <a:avLst/>
          </a:prstGeom>
          <a:noFill/>
          <a:ln cap="flat" cmpd="sng" w="38100">
            <a:solidFill>
              <a:srgbClr val="FF00FF"/>
            </a:solidFill>
            <a:prstDash val="solid"/>
            <a:round/>
            <a:headEnd len="med" w="med" type="none"/>
            <a:tailEnd len="med" w="med" type="triangle"/>
          </a:ln>
        </p:spPr>
      </p:cxnSp>
      <p:sp>
        <p:nvSpPr>
          <p:cNvPr id="651" name="Google Shape;651;p58"/>
          <p:cNvSpPr txBox="1"/>
          <p:nvPr/>
        </p:nvSpPr>
        <p:spPr>
          <a:xfrm>
            <a:off x="1137300" y="834850"/>
            <a:ext cx="1181100" cy="4002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KEYSTONE</a:t>
            </a:r>
            <a:endParaRPr b="1"/>
          </a:p>
        </p:txBody>
      </p:sp>
      <p:sp>
        <p:nvSpPr>
          <p:cNvPr id="652" name="Google Shape;652;p58"/>
          <p:cNvSpPr txBox="1"/>
          <p:nvPr/>
        </p:nvSpPr>
        <p:spPr>
          <a:xfrm>
            <a:off x="2762325" y="556750"/>
            <a:ext cx="1542300" cy="4002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DOMINANT</a:t>
            </a:r>
            <a:endParaRPr b="1"/>
          </a:p>
        </p:txBody>
      </p:sp>
      <p:sp>
        <p:nvSpPr>
          <p:cNvPr id="653" name="Google Shape;653;p58"/>
          <p:cNvSpPr txBox="1"/>
          <p:nvPr/>
        </p:nvSpPr>
        <p:spPr>
          <a:xfrm>
            <a:off x="4748550" y="477800"/>
            <a:ext cx="1542300" cy="4002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DOMINANT</a:t>
            </a:r>
            <a:endParaRPr b="1"/>
          </a:p>
        </p:txBody>
      </p:sp>
      <p:sp>
        <p:nvSpPr>
          <p:cNvPr id="654" name="Google Shape;654;p58"/>
          <p:cNvSpPr txBox="1"/>
          <p:nvPr/>
        </p:nvSpPr>
        <p:spPr>
          <a:xfrm>
            <a:off x="7025325" y="249200"/>
            <a:ext cx="1542300" cy="615600"/>
          </a:xfrm>
          <a:prstGeom prst="rect">
            <a:avLst/>
          </a:prstGeom>
          <a:solidFill>
            <a:srgbClr val="FF00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FUNCTIONAL DIVERSITY</a:t>
            </a:r>
            <a:endParaRPr b="1"/>
          </a:p>
        </p:txBody>
      </p:sp>
      <p:sp>
        <p:nvSpPr>
          <p:cNvPr id="655" name="Google Shape;655;p58"/>
          <p:cNvSpPr/>
          <p:nvPr/>
        </p:nvSpPr>
        <p:spPr>
          <a:xfrm rot="5400000">
            <a:off x="3113750" y="2910327"/>
            <a:ext cx="2433900" cy="1551600"/>
          </a:xfrm>
          <a:prstGeom prst="donut">
            <a:avLst>
              <a:gd fmla="val 0"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56" name="Google Shape;656;p58"/>
          <p:cNvPicPr preferRelativeResize="0"/>
          <p:nvPr/>
        </p:nvPicPr>
        <p:blipFill>
          <a:blip r:embed="rId9">
            <a:alphaModFix/>
          </a:blip>
          <a:stretch>
            <a:fillRect/>
          </a:stretch>
        </p:blipFill>
        <p:spPr>
          <a:xfrm>
            <a:off x="2567625" y="49025"/>
            <a:ext cx="6610576" cy="24348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59"/>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Discussion</a:t>
            </a:r>
            <a:endParaRPr/>
          </a:p>
        </p:txBody>
      </p:sp>
      <p:sp>
        <p:nvSpPr>
          <p:cNvPr id="662" name="Google Shape;662;p59"/>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pic>
        <p:nvPicPr>
          <p:cNvPr id="663" name="Google Shape;663;p59"/>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664" name="Google Shape;664;p59"/>
          <p:cNvSpPr txBox="1"/>
          <p:nvPr/>
        </p:nvSpPr>
        <p:spPr>
          <a:xfrm>
            <a:off x="291000" y="3847650"/>
            <a:ext cx="34341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sp>
        <p:nvSpPr>
          <p:cNvPr id="665" name="Google Shape;665;p59"/>
          <p:cNvSpPr txBox="1"/>
          <p:nvPr/>
        </p:nvSpPr>
        <p:spPr>
          <a:xfrm>
            <a:off x="2026800" y="1411101"/>
            <a:ext cx="69858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p>
        </p:txBody>
      </p:sp>
      <p:pic>
        <p:nvPicPr>
          <p:cNvPr id="666" name="Google Shape;666;p59"/>
          <p:cNvPicPr preferRelativeResize="0"/>
          <p:nvPr/>
        </p:nvPicPr>
        <p:blipFill>
          <a:blip r:embed="rId4">
            <a:alphaModFix/>
          </a:blip>
          <a:stretch>
            <a:fillRect/>
          </a:stretch>
        </p:blipFill>
        <p:spPr>
          <a:xfrm>
            <a:off x="2248313" y="2706200"/>
            <a:ext cx="6229586" cy="1899452"/>
          </a:xfrm>
          <a:prstGeom prst="rect">
            <a:avLst/>
          </a:prstGeom>
          <a:noFill/>
          <a:ln>
            <a:noFill/>
          </a:ln>
        </p:spPr>
      </p:pic>
      <p:sp>
        <p:nvSpPr>
          <p:cNvPr id="667" name="Google Shape;667;p59"/>
          <p:cNvSpPr/>
          <p:nvPr/>
        </p:nvSpPr>
        <p:spPr>
          <a:xfrm>
            <a:off x="2026800" y="3055400"/>
            <a:ext cx="291600" cy="469200"/>
          </a:xfrm>
          <a:prstGeom prst="leftBrace">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59"/>
          <p:cNvSpPr/>
          <p:nvPr/>
        </p:nvSpPr>
        <p:spPr>
          <a:xfrm>
            <a:off x="1956725" y="3645200"/>
            <a:ext cx="361800" cy="912600"/>
          </a:xfrm>
          <a:prstGeom prst="leftBrace">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59"/>
          <p:cNvSpPr txBox="1"/>
          <p:nvPr/>
        </p:nvSpPr>
        <p:spPr>
          <a:xfrm>
            <a:off x="643150" y="2993400"/>
            <a:ext cx="154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900"/>
              <a:t>20 EU1:control</a:t>
            </a:r>
            <a:endParaRPr sz="900"/>
          </a:p>
          <a:p>
            <a:pPr indent="0" lvl="0" marL="0" rtl="0" algn="l">
              <a:spcBef>
                <a:spcPts val="0"/>
              </a:spcBef>
              <a:spcAft>
                <a:spcPts val="0"/>
              </a:spcAft>
              <a:buNone/>
            </a:pPr>
            <a:r>
              <a:rPr lang="tr" sz="900"/>
              <a:t>20I/501/Y.V1:experiment</a:t>
            </a:r>
            <a:endParaRPr sz="900"/>
          </a:p>
        </p:txBody>
      </p:sp>
      <p:sp>
        <p:nvSpPr>
          <p:cNvPr id="670" name="Google Shape;670;p59"/>
          <p:cNvSpPr txBox="1"/>
          <p:nvPr/>
        </p:nvSpPr>
        <p:spPr>
          <a:xfrm>
            <a:off x="1252750" y="3831600"/>
            <a:ext cx="154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900"/>
              <a:t>Experiment</a:t>
            </a:r>
            <a:endParaRPr sz="900"/>
          </a:p>
        </p:txBody>
      </p:sp>
      <p:sp>
        <p:nvSpPr>
          <p:cNvPr id="671" name="Google Shape;671;p59"/>
          <p:cNvSpPr txBox="1"/>
          <p:nvPr/>
        </p:nvSpPr>
        <p:spPr>
          <a:xfrm>
            <a:off x="-67675" y="4067100"/>
            <a:ext cx="154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p>
        </p:txBody>
      </p:sp>
      <p:sp>
        <p:nvSpPr>
          <p:cNvPr id="672" name="Google Shape;672;p59"/>
          <p:cNvSpPr txBox="1"/>
          <p:nvPr/>
        </p:nvSpPr>
        <p:spPr>
          <a:xfrm rot="-5400000">
            <a:off x="66225" y="2989225"/>
            <a:ext cx="912600" cy="400200"/>
          </a:xfrm>
          <a:prstGeom prst="rect">
            <a:avLst/>
          </a:prstGeom>
          <a:solidFill>
            <a:srgbClr val="E066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t>variants</a:t>
            </a:r>
            <a:endParaRPr/>
          </a:p>
        </p:txBody>
      </p:sp>
      <p:sp>
        <p:nvSpPr>
          <p:cNvPr id="673" name="Google Shape;673;p59"/>
          <p:cNvSpPr txBox="1"/>
          <p:nvPr/>
        </p:nvSpPr>
        <p:spPr>
          <a:xfrm rot="-5400000">
            <a:off x="641100" y="4028550"/>
            <a:ext cx="9126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t>mutants</a:t>
            </a:r>
            <a:endParaRPr/>
          </a:p>
        </p:txBody>
      </p:sp>
      <p:pic>
        <p:nvPicPr>
          <p:cNvPr id="674" name="Google Shape;674;p59"/>
          <p:cNvPicPr preferRelativeResize="0"/>
          <p:nvPr/>
        </p:nvPicPr>
        <p:blipFill>
          <a:blip r:embed="rId5">
            <a:alphaModFix/>
          </a:blip>
          <a:stretch>
            <a:fillRect/>
          </a:stretch>
        </p:blipFill>
        <p:spPr>
          <a:xfrm>
            <a:off x="1012050" y="1265100"/>
            <a:ext cx="1439474" cy="1316975"/>
          </a:xfrm>
          <a:prstGeom prst="rect">
            <a:avLst/>
          </a:prstGeom>
          <a:noFill/>
          <a:ln>
            <a:noFill/>
          </a:ln>
        </p:spPr>
      </p:pic>
      <p:pic>
        <p:nvPicPr>
          <p:cNvPr id="675" name="Google Shape;675;p59"/>
          <p:cNvPicPr preferRelativeResize="0"/>
          <p:nvPr/>
        </p:nvPicPr>
        <p:blipFill>
          <a:blip r:embed="rId6">
            <a:alphaModFix/>
          </a:blip>
          <a:stretch>
            <a:fillRect/>
          </a:stretch>
        </p:blipFill>
        <p:spPr>
          <a:xfrm>
            <a:off x="6674925" y="1004201"/>
            <a:ext cx="2503276" cy="1456442"/>
          </a:xfrm>
          <a:prstGeom prst="rect">
            <a:avLst/>
          </a:prstGeom>
          <a:noFill/>
          <a:ln>
            <a:noFill/>
          </a:ln>
        </p:spPr>
      </p:pic>
      <p:pic>
        <p:nvPicPr>
          <p:cNvPr id="676" name="Google Shape;676;p59"/>
          <p:cNvPicPr preferRelativeResize="0"/>
          <p:nvPr/>
        </p:nvPicPr>
        <p:blipFill>
          <a:blip r:embed="rId7">
            <a:alphaModFix/>
          </a:blip>
          <a:stretch>
            <a:fillRect/>
          </a:stretch>
        </p:blipFill>
        <p:spPr>
          <a:xfrm>
            <a:off x="2628523" y="1230978"/>
            <a:ext cx="1851600" cy="878972"/>
          </a:xfrm>
          <a:prstGeom prst="rect">
            <a:avLst/>
          </a:prstGeom>
          <a:noFill/>
          <a:ln>
            <a:noFill/>
          </a:ln>
        </p:spPr>
      </p:pic>
      <p:pic>
        <p:nvPicPr>
          <p:cNvPr id="677" name="Google Shape;677;p59"/>
          <p:cNvPicPr preferRelativeResize="0"/>
          <p:nvPr/>
        </p:nvPicPr>
        <p:blipFill>
          <a:blip r:embed="rId8">
            <a:alphaModFix/>
          </a:blip>
          <a:stretch>
            <a:fillRect/>
          </a:stretch>
        </p:blipFill>
        <p:spPr>
          <a:xfrm>
            <a:off x="4501100" y="1109550"/>
            <a:ext cx="2143800" cy="1122000"/>
          </a:xfrm>
          <a:prstGeom prst="rect">
            <a:avLst/>
          </a:prstGeom>
          <a:noFill/>
          <a:ln>
            <a:noFill/>
          </a:ln>
        </p:spPr>
      </p:pic>
      <p:cxnSp>
        <p:nvCxnSpPr>
          <p:cNvPr id="678" name="Google Shape;678;p59"/>
          <p:cNvCxnSpPr/>
          <p:nvPr/>
        </p:nvCxnSpPr>
        <p:spPr>
          <a:xfrm>
            <a:off x="2220225" y="2442225"/>
            <a:ext cx="1701900" cy="333000"/>
          </a:xfrm>
          <a:prstGeom prst="straightConnector1">
            <a:avLst/>
          </a:prstGeom>
          <a:noFill/>
          <a:ln cap="flat" cmpd="sng" w="38100">
            <a:solidFill>
              <a:srgbClr val="FF0000"/>
            </a:solidFill>
            <a:prstDash val="solid"/>
            <a:round/>
            <a:headEnd len="med" w="med" type="none"/>
            <a:tailEnd len="med" w="med" type="triangle"/>
          </a:ln>
        </p:spPr>
      </p:cxnSp>
      <p:cxnSp>
        <p:nvCxnSpPr>
          <p:cNvPr id="679" name="Google Shape;679;p59"/>
          <p:cNvCxnSpPr>
            <a:endCxn id="666" idx="0"/>
          </p:cNvCxnSpPr>
          <p:nvPr/>
        </p:nvCxnSpPr>
        <p:spPr>
          <a:xfrm>
            <a:off x="3219306" y="1480100"/>
            <a:ext cx="2143800" cy="1226100"/>
          </a:xfrm>
          <a:prstGeom prst="straightConnector1">
            <a:avLst/>
          </a:prstGeom>
          <a:noFill/>
          <a:ln cap="flat" cmpd="sng" w="38100">
            <a:solidFill>
              <a:srgbClr val="FFFF00"/>
            </a:solidFill>
            <a:prstDash val="solid"/>
            <a:round/>
            <a:headEnd len="med" w="med" type="none"/>
            <a:tailEnd len="med" w="med" type="triangle"/>
          </a:ln>
        </p:spPr>
      </p:cxnSp>
      <p:cxnSp>
        <p:nvCxnSpPr>
          <p:cNvPr id="680" name="Google Shape;680;p59"/>
          <p:cNvCxnSpPr/>
          <p:nvPr/>
        </p:nvCxnSpPr>
        <p:spPr>
          <a:xfrm>
            <a:off x="4921475" y="1757675"/>
            <a:ext cx="1683600" cy="962100"/>
          </a:xfrm>
          <a:prstGeom prst="straightConnector1">
            <a:avLst/>
          </a:prstGeom>
          <a:noFill/>
          <a:ln cap="flat" cmpd="sng" w="38100">
            <a:solidFill>
              <a:srgbClr val="00FF00"/>
            </a:solidFill>
            <a:prstDash val="solid"/>
            <a:round/>
            <a:headEnd len="med" w="med" type="none"/>
            <a:tailEnd len="med" w="med" type="triangle"/>
          </a:ln>
        </p:spPr>
      </p:cxnSp>
      <p:cxnSp>
        <p:nvCxnSpPr>
          <p:cNvPr id="681" name="Google Shape;681;p59"/>
          <p:cNvCxnSpPr/>
          <p:nvPr/>
        </p:nvCxnSpPr>
        <p:spPr>
          <a:xfrm>
            <a:off x="7289700" y="1147100"/>
            <a:ext cx="499500" cy="1609800"/>
          </a:xfrm>
          <a:prstGeom prst="straightConnector1">
            <a:avLst/>
          </a:prstGeom>
          <a:noFill/>
          <a:ln cap="flat" cmpd="sng" w="38100">
            <a:solidFill>
              <a:srgbClr val="FF00FF"/>
            </a:solidFill>
            <a:prstDash val="solid"/>
            <a:round/>
            <a:headEnd len="med" w="med" type="none"/>
            <a:tailEnd len="med" w="med" type="triangle"/>
          </a:ln>
        </p:spPr>
      </p:cxnSp>
      <p:sp>
        <p:nvSpPr>
          <p:cNvPr id="682" name="Google Shape;682;p59"/>
          <p:cNvSpPr txBox="1"/>
          <p:nvPr/>
        </p:nvSpPr>
        <p:spPr>
          <a:xfrm>
            <a:off x="1137300" y="834850"/>
            <a:ext cx="1181100" cy="4002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KEYSTONE</a:t>
            </a:r>
            <a:endParaRPr b="1"/>
          </a:p>
        </p:txBody>
      </p:sp>
      <p:sp>
        <p:nvSpPr>
          <p:cNvPr id="683" name="Google Shape;683;p59"/>
          <p:cNvSpPr txBox="1"/>
          <p:nvPr/>
        </p:nvSpPr>
        <p:spPr>
          <a:xfrm>
            <a:off x="2762325" y="556750"/>
            <a:ext cx="1542300" cy="4002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DOMINANT</a:t>
            </a:r>
            <a:endParaRPr b="1"/>
          </a:p>
        </p:txBody>
      </p:sp>
      <p:sp>
        <p:nvSpPr>
          <p:cNvPr id="684" name="Google Shape;684;p59"/>
          <p:cNvSpPr txBox="1"/>
          <p:nvPr/>
        </p:nvSpPr>
        <p:spPr>
          <a:xfrm>
            <a:off x="4748550" y="477800"/>
            <a:ext cx="1542300" cy="4002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DOMINANT</a:t>
            </a:r>
            <a:endParaRPr b="1"/>
          </a:p>
        </p:txBody>
      </p:sp>
      <p:sp>
        <p:nvSpPr>
          <p:cNvPr id="685" name="Google Shape;685;p59"/>
          <p:cNvSpPr txBox="1"/>
          <p:nvPr/>
        </p:nvSpPr>
        <p:spPr>
          <a:xfrm>
            <a:off x="7025325" y="249200"/>
            <a:ext cx="1542300" cy="615600"/>
          </a:xfrm>
          <a:prstGeom prst="rect">
            <a:avLst/>
          </a:prstGeom>
          <a:solidFill>
            <a:srgbClr val="FF00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FUNCTIONAL DIVERSITY</a:t>
            </a:r>
            <a:endParaRPr b="1"/>
          </a:p>
        </p:txBody>
      </p:sp>
      <p:sp>
        <p:nvSpPr>
          <p:cNvPr id="686" name="Google Shape;686;p59"/>
          <p:cNvSpPr/>
          <p:nvPr/>
        </p:nvSpPr>
        <p:spPr>
          <a:xfrm rot="5400000">
            <a:off x="4409150" y="2910327"/>
            <a:ext cx="2433900" cy="1551600"/>
          </a:xfrm>
          <a:prstGeom prst="donut">
            <a:avLst>
              <a:gd fmla="val 0" name="adj"/>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59"/>
          <p:cNvSpPr/>
          <p:nvPr/>
        </p:nvSpPr>
        <p:spPr>
          <a:xfrm>
            <a:off x="2123150" y="3465326"/>
            <a:ext cx="1039800" cy="615600"/>
          </a:xfrm>
          <a:prstGeom prst="donut">
            <a:avLst>
              <a:gd fmla="val 24699" name="adj"/>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59"/>
          <p:cNvSpPr/>
          <p:nvPr/>
        </p:nvSpPr>
        <p:spPr>
          <a:xfrm>
            <a:off x="5171150" y="3617725"/>
            <a:ext cx="897600" cy="333000"/>
          </a:xfrm>
          <a:prstGeom prst="donut">
            <a:avLst>
              <a:gd fmla="val 7663" name="adj"/>
            </a:avLst>
          </a:prstGeom>
          <a:solidFill>
            <a:srgbClr val="FFFF00"/>
          </a:solidFill>
          <a:ln cap="flat" cmpd="sng" w="952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60"/>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Discussion</a:t>
            </a:r>
            <a:endParaRPr/>
          </a:p>
        </p:txBody>
      </p:sp>
      <p:sp>
        <p:nvSpPr>
          <p:cNvPr id="694" name="Google Shape;694;p60"/>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pic>
        <p:nvPicPr>
          <p:cNvPr id="695" name="Google Shape;695;p60"/>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696" name="Google Shape;696;p60"/>
          <p:cNvSpPr txBox="1"/>
          <p:nvPr/>
        </p:nvSpPr>
        <p:spPr>
          <a:xfrm>
            <a:off x="291000" y="3847650"/>
            <a:ext cx="34341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sp>
        <p:nvSpPr>
          <p:cNvPr id="697" name="Google Shape;697;p60"/>
          <p:cNvSpPr txBox="1"/>
          <p:nvPr/>
        </p:nvSpPr>
        <p:spPr>
          <a:xfrm>
            <a:off x="2026800" y="1411101"/>
            <a:ext cx="69858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p>
        </p:txBody>
      </p:sp>
      <p:pic>
        <p:nvPicPr>
          <p:cNvPr id="698" name="Google Shape;698;p60"/>
          <p:cNvPicPr preferRelativeResize="0"/>
          <p:nvPr/>
        </p:nvPicPr>
        <p:blipFill>
          <a:blip r:embed="rId4">
            <a:alphaModFix/>
          </a:blip>
          <a:stretch>
            <a:fillRect/>
          </a:stretch>
        </p:blipFill>
        <p:spPr>
          <a:xfrm>
            <a:off x="2248313" y="2706200"/>
            <a:ext cx="6229586" cy="1899452"/>
          </a:xfrm>
          <a:prstGeom prst="rect">
            <a:avLst/>
          </a:prstGeom>
          <a:noFill/>
          <a:ln>
            <a:noFill/>
          </a:ln>
        </p:spPr>
      </p:pic>
      <p:sp>
        <p:nvSpPr>
          <p:cNvPr id="699" name="Google Shape;699;p60"/>
          <p:cNvSpPr/>
          <p:nvPr/>
        </p:nvSpPr>
        <p:spPr>
          <a:xfrm>
            <a:off x="2026800" y="3055400"/>
            <a:ext cx="291600" cy="469200"/>
          </a:xfrm>
          <a:prstGeom prst="leftBrace">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0"/>
          <p:cNvSpPr/>
          <p:nvPr/>
        </p:nvSpPr>
        <p:spPr>
          <a:xfrm>
            <a:off x="1956725" y="3645200"/>
            <a:ext cx="361800" cy="912600"/>
          </a:xfrm>
          <a:prstGeom prst="leftBrace">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0"/>
          <p:cNvSpPr txBox="1"/>
          <p:nvPr/>
        </p:nvSpPr>
        <p:spPr>
          <a:xfrm>
            <a:off x="643150" y="2993400"/>
            <a:ext cx="154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900"/>
              <a:t>20 EU1:control</a:t>
            </a:r>
            <a:endParaRPr sz="900"/>
          </a:p>
          <a:p>
            <a:pPr indent="0" lvl="0" marL="0" rtl="0" algn="l">
              <a:spcBef>
                <a:spcPts val="0"/>
              </a:spcBef>
              <a:spcAft>
                <a:spcPts val="0"/>
              </a:spcAft>
              <a:buNone/>
            </a:pPr>
            <a:r>
              <a:rPr lang="tr" sz="900"/>
              <a:t>20I/501/Y.V1:experiment</a:t>
            </a:r>
            <a:endParaRPr sz="900"/>
          </a:p>
        </p:txBody>
      </p:sp>
      <p:sp>
        <p:nvSpPr>
          <p:cNvPr id="702" name="Google Shape;702;p60"/>
          <p:cNvSpPr txBox="1"/>
          <p:nvPr/>
        </p:nvSpPr>
        <p:spPr>
          <a:xfrm>
            <a:off x="1252750" y="3831600"/>
            <a:ext cx="154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900"/>
              <a:t>Experiment</a:t>
            </a:r>
            <a:endParaRPr sz="900"/>
          </a:p>
        </p:txBody>
      </p:sp>
      <p:sp>
        <p:nvSpPr>
          <p:cNvPr id="703" name="Google Shape;703;p60"/>
          <p:cNvSpPr txBox="1"/>
          <p:nvPr/>
        </p:nvSpPr>
        <p:spPr>
          <a:xfrm>
            <a:off x="-67675" y="4067100"/>
            <a:ext cx="154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p>
        </p:txBody>
      </p:sp>
      <p:sp>
        <p:nvSpPr>
          <p:cNvPr id="704" name="Google Shape;704;p60"/>
          <p:cNvSpPr txBox="1"/>
          <p:nvPr/>
        </p:nvSpPr>
        <p:spPr>
          <a:xfrm rot="-5400000">
            <a:off x="66225" y="2989225"/>
            <a:ext cx="912600" cy="400200"/>
          </a:xfrm>
          <a:prstGeom prst="rect">
            <a:avLst/>
          </a:prstGeom>
          <a:solidFill>
            <a:srgbClr val="E066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t>variants</a:t>
            </a:r>
            <a:endParaRPr/>
          </a:p>
        </p:txBody>
      </p:sp>
      <p:sp>
        <p:nvSpPr>
          <p:cNvPr id="705" name="Google Shape;705;p60"/>
          <p:cNvSpPr txBox="1"/>
          <p:nvPr/>
        </p:nvSpPr>
        <p:spPr>
          <a:xfrm rot="-5400000">
            <a:off x="641100" y="4028550"/>
            <a:ext cx="9126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t>mutants</a:t>
            </a:r>
            <a:endParaRPr/>
          </a:p>
        </p:txBody>
      </p:sp>
      <p:pic>
        <p:nvPicPr>
          <p:cNvPr id="706" name="Google Shape;706;p60"/>
          <p:cNvPicPr preferRelativeResize="0"/>
          <p:nvPr/>
        </p:nvPicPr>
        <p:blipFill>
          <a:blip r:embed="rId5">
            <a:alphaModFix/>
          </a:blip>
          <a:stretch>
            <a:fillRect/>
          </a:stretch>
        </p:blipFill>
        <p:spPr>
          <a:xfrm>
            <a:off x="1012050" y="1265100"/>
            <a:ext cx="1439474" cy="1316975"/>
          </a:xfrm>
          <a:prstGeom prst="rect">
            <a:avLst/>
          </a:prstGeom>
          <a:noFill/>
          <a:ln>
            <a:noFill/>
          </a:ln>
        </p:spPr>
      </p:pic>
      <p:pic>
        <p:nvPicPr>
          <p:cNvPr id="707" name="Google Shape;707;p60"/>
          <p:cNvPicPr preferRelativeResize="0"/>
          <p:nvPr/>
        </p:nvPicPr>
        <p:blipFill>
          <a:blip r:embed="rId6">
            <a:alphaModFix/>
          </a:blip>
          <a:stretch>
            <a:fillRect/>
          </a:stretch>
        </p:blipFill>
        <p:spPr>
          <a:xfrm>
            <a:off x="6674925" y="1004201"/>
            <a:ext cx="2503276" cy="1456442"/>
          </a:xfrm>
          <a:prstGeom prst="rect">
            <a:avLst/>
          </a:prstGeom>
          <a:noFill/>
          <a:ln>
            <a:noFill/>
          </a:ln>
        </p:spPr>
      </p:pic>
      <p:pic>
        <p:nvPicPr>
          <p:cNvPr id="708" name="Google Shape;708;p60"/>
          <p:cNvPicPr preferRelativeResize="0"/>
          <p:nvPr/>
        </p:nvPicPr>
        <p:blipFill>
          <a:blip r:embed="rId7">
            <a:alphaModFix/>
          </a:blip>
          <a:stretch>
            <a:fillRect/>
          </a:stretch>
        </p:blipFill>
        <p:spPr>
          <a:xfrm>
            <a:off x="2628523" y="1230978"/>
            <a:ext cx="1851600" cy="878972"/>
          </a:xfrm>
          <a:prstGeom prst="rect">
            <a:avLst/>
          </a:prstGeom>
          <a:noFill/>
          <a:ln>
            <a:noFill/>
          </a:ln>
        </p:spPr>
      </p:pic>
      <p:pic>
        <p:nvPicPr>
          <p:cNvPr id="709" name="Google Shape;709;p60"/>
          <p:cNvPicPr preferRelativeResize="0"/>
          <p:nvPr/>
        </p:nvPicPr>
        <p:blipFill>
          <a:blip r:embed="rId8">
            <a:alphaModFix/>
          </a:blip>
          <a:stretch>
            <a:fillRect/>
          </a:stretch>
        </p:blipFill>
        <p:spPr>
          <a:xfrm>
            <a:off x="4501100" y="1109550"/>
            <a:ext cx="2143800" cy="1122000"/>
          </a:xfrm>
          <a:prstGeom prst="rect">
            <a:avLst/>
          </a:prstGeom>
          <a:noFill/>
          <a:ln>
            <a:noFill/>
          </a:ln>
        </p:spPr>
      </p:pic>
      <p:cxnSp>
        <p:nvCxnSpPr>
          <p:cNvPr id="710" name="Google Shape;710;p60"/>
          <p:cNvCxnSpPr/>
          <p:nvPr/>
        </p:nvCxnSpPr>
        <p:spPr>
          <a:xfrm>
            <a:off x="2220225" y="2442225"/>
            <a:ext cx="1701900" cy="333000"/>
          </a:xfrm>
          <a:prstGeom prst="straightConnector1">
            <a:avLst/>
          </a:prstGeom>
          <a:noFill/>
          <a:ln cap="flat" cmpd="sng" w="38100">
            <a:solidFill>
              <a:srgbClr val="FF0000"/>
            </a:solidFill>
            <a:prstDash val="solid"/>
            <a:round/>
            <a:headEnd len="med" w="med" type="none"/>
            <a:tailEnd len="med" w="med" type="triangle"/>
          </a:ln>
        </p:spPr>
      </p:cxnSp>
      <p:cxnSp>
        <p:nvCxnSpPr>
          <p:cNvPr id="711" name="Google Shape;711;p60"/>
          <p:cNvCxnSpPr>
            <a:endCxn id="698" idx="0"/>
          </p:cNvCxnSpPr>
          <p:nvPr/>
        </p:nvCxnSpPr>
        <p:spPr>
          <a:xfrm>
            <a:off x="3219306" y="1480100"/>
            <a:ext cx="2143800" cy="1226100"/>
          </a:xfrm>
          <a:prstGeom prst="straightConnector1">
            <a:avLst/>
          </a:prstGeom>
          <a:noFill/>
          <a:ln cap="flat" cmpd="sng" w="38100">
            <a:solidFill>
              <a:srgbClr val="FFFF00"/>
            </a:solidFill>
            <a:prstDash val="solid"/>
            <a:round/>
            <a:headEnd len="med" w="med" type="none"/>
            <a:tailEnd len="med" w="med" type="triangle"/>
          </a:ln>
        </p:spPr>
      </p:cxnSp>
      <p:cxnSp>
        <p:nvCxnSpPr>
          <p:cNvPr id="712" name="Google Shape;712;p60"/>
          <p:cNvCxnSpPr/>
          <p:nvPr/>
        </p:nvCxnSpPr>
        <p:spPr>
          <a:xfrm>
            <a:off x="4921475" y="1757675"/>
            <a:ext cx="1683600" cy="962100"/>
          </a:xfrm>
          <a:prstGeom prst="straightConnector1">
            <a:avLst/>
          </a:prstGeom>
          <a:noFill/>
          <a:ln cap="flat" cmpd="sng" w="38100">
            <a:solidFill>
              <a:srgbClr val="00FF00"/>
            </a:solidFill>
            <a:prstDash val="solid"/>
            <a:round/>
            <a:headEnd len="med" w="med" type="none"/>
            <a:tailEnd len="med" w="med" type="triangle"/>
          </a:ln>
        </p:spPr>
      </p:cxnSp>
      <p:cxnSp>
        <p:nvCxnSpPr>
          <p:cNvPr id="713" name="Google Shape;713;p60"/>
          <p:cNvCxnSpPr/>
          <p:nvPr/>
        </p:nvCxnSpPr>
        <p:spPr>
          <a:xfrm>
            <a:off x="7289700" y="1147100"/>
            <a:ext cx="499500" cy="1609800"/>
          </a:xfrm>
          <a:prstGeom prst="straightConnector1">
            <a:avLst/>
          </a:prstGeom>
          <a:noFill/>
          <a:ln cap="flat" cmpd="sng" w="38100">
            <a:solidFill>
              <a:srgbClr val="FF00FF"/>
            </a:solidFill>
            <a:prstDash val="solid"/>
            <a:round/>
            <a:headEnd len="med" w="med" type="none"/>
            <a:tailEnd len="med" w="med" type="triangle"/>
          </a:ln>
        </p:spPr>
      </p:cxnSp>
      <p:sp>
        <p:nvSpPr>
          <p:cNvPr id="714" name="Google Shape;714;p60"/>
          <p:cNvSpPr txBox="1"/>
          <p:nvPr/>
        </p:nvSpPr>
        <p:spPr>
          <a:xfrm>
            <a:off x="1137300" y="834850"/>
            <a:ext cx="1181100" cy="4002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KEYSTONE</a:t>
            </a:r>
            <a:endParaRPr b="1"/>
          </a:p>
        </p:txBody>
      </p:sp>
      <p:sp>
        <p:nvSpPr>
          <p:cNvPr id="715" name="Google Shape;715;p60"/>
          <p:cNvSpPr txBox="1"/>
          <p:nvPr/>
        </p:nvSpPr>
        <p:spPr>
          <a:xfrm>
            <a:off x="2762325" y="556750"/>
            <a:ext cx="1542300" cy="4002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DOMINANT</a:t>
            </a:r>
            <a:endParaRPr b="1"/>
          </a:p>
        </p:txBody>
      </p:sp>
      <p:sp>
        <p:nvSpPr>
          <p:cNvPr id="716" name="Google Shape;716;p60"/>
          <p:cNvSpPr txBox="1"/>
          <p:nvPr/>
        </p:nvSpPr>
        <p:spPr>
          <a:xfrm>
            <a:off x="4748550" y="477800"/>
            <a:ext cx="1542300" cy="4002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DOMINANT</a:t>
            </a:r>
            <a:endParaRPr b="1"/>
          </a:p>
        </p:txBody>
      </p:sp>
      <p:sp>
        <p:nvSpPr>
          <p:cNvPr id="717" name="Google Shape;717;p60"/>
          <p:cNvSpPr txBox="1"/>
          <p:nvPr/>
        </p:nvSpPr>
        <p:spPr>
          <a:xfrm>
            <a:off x="7025325" y="249200"/>
            <a:ext cx="1542300" cy="615600"/>
          </a:xfrm>
          <a:prstGeom prst="rect">
            <a:avLst/>
          </a:prstGeom>
          <a:solidFill>
            <a:srgbClr val="FF00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FUNCTIONAL DIVERSITY</a:t>
            </a:r>
            <a:endParaRPr b="1"/>
          </a:p>
        </p:txBody>
      </p:sp>
      <p:sp>
        <p:nvSpPr>
          <p:cNvPr id="718" name="Google Shape;718;p60"/>
          <p:cNvSpPr/>
          <p:nvPr/>
        </p:nvSpPr>
        <p:spPr>
          <a:xfrm rot="5400000">
            <a:off x="5628350" y="2910327"/>
            <a:ext cx="2433900" cy="1551600"/>
          </a:xfrm>
          <a:prstGeom prst="donut">
            <a:avLst>
              <a:gd fmla="val 0" name="adj"/>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0"/>
          <p:cNvSpPr/>
          <p:nvPr/>
        </p:nvSpPr>
        <p:spPr>
          <a:xfrm>
            <a:off x="2199350" y="3236725"/>
            <a:ext cx="1181100" cy="469200"/>
          </a:xfrm>
          <a:prstGeom prst="donut">
            <a:avLst>
              <a:gd fmla="val 9497" name="adj"/>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0"/>
          <p:cNvSpPr/>
          <p:nvPr/>
        </p:nvSpPr>
        <p:spPr>
          <a:xfrm>
            <a:off x="2123150" y="3846325"/>
            <a:ext cx="1181100" cy="762000"/>
          </a:xfrm>
          <a:prstGeom prst="donut">
            <a:avLst>
              <a:gd fmla="val 9497" name="adj"/>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0"/>
          <p:cNvSpPr/>
          <p:nvPr/>
        </p:nvSpPr>
        <p:spPr>
          <a:xfrm>
            <a:off x="6390350" y="3312925"/>
            <a:ext cx="897600" cy="333000"/>
          </a:xfrm>
          <a:prstGeom prst="donut">
            <a:avLst>
              <a:gd fmla="val 7663" name="adj"/>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0"/>
          <p:cNvSpPr/>
          <p:nvPr/>
        </p:nvSpPr>
        <p:spPr>
          <a:xfrm>
            <a:off x="6390350" y="3922525"/>
            <a:ext cx="897600" cy="615600"/>
          </a:xfrm>
          <a:prstGeom prst="donut">
            <a:avLst>
              <a:gd fmla="val 7663" name="adj"/>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61"/>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Discussion</a:t>
            </a:r>
            <a:endParaRPr/>
          </a:p>
        </p:txBody>
      </p:sp>
      <p:sp>
        <p:nvSpPr>
          <p:cNvPr id="728" name="Google Shape;728;p61"/>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pic>
        <p:nvPicPr>
          <p:cNvPr id="729" name="Google Shape;729;p61"/>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730" name="Google Shape;730;p61"/>
          <p:cNvSpPr txBox="1"/>
          <p:nvPr/>
        </p:nvSpPr>
        <p:spPr>
          <a:xfrm>
            <a:off x="291000" y="3847650"/>
            <a:ext cx="34341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sp>
        <p:nvSpPr>
          <p:cNvPr id="731" name="Google Shape;731;p61"/>
          <p:cNvSpPr txBox="1"/>
          <p:nvPr/>
        </p:nvSpPr>
        <p:spPr>
          <a:xfrm>
            <a:off x="2026800" y="1411101"/>
            <a:ext cx="69858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p>
        </p:txBody>
      </p:sp>
      <p:pic>
        <p:nvPicPr>
          <p:cNvPr id="732" name="Google Shape;732;p61"/>
          <p:cNvPicPr preferRelativeResize="0"/>
          <p:nvPr/>
        </p:nvPicPr>
        <p:blipFill>
          <a:blip r:embed="rId4">
            <a:alphaModFix/>
          </a:blip>
          <a:stretch>
            <a:fillRect/>
          </a:stretch>
        </p:blipFill>
        <p:spPr>
          <a:xfrm>
            <a:off x="2248313" y="2706200"/>
            <a:ext cx="6229586" cy="1899452"/>
          </a:xfrm>
          <a:prstGeom prst="rect">
            <a:avLst/>
          </a:prstGeom>
          <a:noFill/>
          <a:ln>
            <a:noFill/>
          </a:ln>
        </p:spPr>
      </p:pic>
      <p:sp>
        <p:nvSpPr>
          <p:cNvPr id="733" name="Google Shape;733;p61"/>
          <p:cNvSpPr/>
          <p:nvPr/>
        </p:nvSpPr>
        <p:spPr>
          <a:xfrm>
            <a:off x="2026800" y="3055400"/>
            <a:ext cx="291600" cy="469200"/>
          </a:xfrm>
          <a:prstGeom prst="leftBrace">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1"/>
          <p:cNvSpPr/>
          <p:nvPr/>
        </p:nvSpPr>
        <p:spPr>
          <a:xfrm>
            <a:off x="1956725" y="3645200"/>
            <a:ext cx="361800" cy="912600"/>
          </a:xfrm>
          <a:prstGeom prst="leftBrace">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1"/>
          <p:cNvSpPr txBox="1"/>
          <p:nvPr/>
        </p:nvSpPr>
        <p:spPr>
          <a:xfrm>
            <a:off x="643150" y="2993400"/>
            <a:ext cx="154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900"/>
              <a:t>20 EU1:control</a:t>
            </a:r>
            <a:endParaRPr sz="900"/>
          </a:p>
          <a:p>
            <a:pPr indent="0" lvl="0" marL="0" rtl="0" algn="l">
              <a:spcBef>
                <a:spcPts val="0"/>
              </a:spcBef>
              <a:spcAft>
                <a:spcPts val="0"/>
              </a:spcAft>
              <a:buNone/>
            </a:pPr>
            <a:r>
              <a:rPr lang="tr" sz="900"/>
              <a:t>20I/501/Y.V1:experiment</a:t>
            </a:r>
            <a:endParaRPr sz="900"/>
          </a:p>
        </p:txBody>
      </p:sp>
      <p:sp>
        <p:nvSpPr>
          <p:cNvPr id="736" name="Google Shape;736;p61"/>
          <p:cNvSpPr txBox="1"/>
          <p:nvPr/>
        </p:nvSpPr>
        <p:spPr>
          <a:xfrm>
            <a:off x="1252750" y="3831600"/>
            <a:ext cx="154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900"/>
              <a:t>Experiment</a:t>
            </a:r>
            <a:endParaRPr sz="900"/>
          </a:p>
        </p:txBody>
      </p:sp>
      <p:sp>
        <p:nvSpPr>
          <p:cNvPr id="737" name="Google Shape;737;p61"/>
          <p:cNvSpPr txBox="1"/>
          <p:nvPr/>
        </p:nvSpPr>
        <p:spPr>
          <a:xfrm>
            <a:off x="-67675" y="4067100"/>
            <a:ext cx="154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p>
        </p:txBody>
      </p:sp>
      <p:sp>
        <p:nvSpPr>
          <p:cNvPr id="738" name="Google Shape;738;p61"/>
          <p:cNvSpPr txBox="1"/>
          <p:nvPr/>
        </p:nvSpPr>
        <p:spPr>
          <a:xfrm rot="-5400000">
            <a:off x="66225" y="2989225"/>
            <a:ext cx="912600" cy="400200"/>
          </a:xfrm>
          <a:prstGeom prst="rect">
            <a:avLst/>
          </a:prstGeom>
          <a:solidFill>
            <a:srgbClr val="E066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t>variants</a:t>
            </a:r>
            <a:endParaRPr/>
          </a:p>
        </p:txBody>
      </p:sp>
      <p:sp>
        <p:nvSpPr>
          <p:cNvPr id="739" name="Google Shape;739;p61"/>
          <p:cNvSpPr txBox="1"/>
          <p:nvPr/>
        </p:nvSpPr>
        <p:spPr>
          <a:xfrm rot="-5400000">
            <a:off x="641100" y="4028550"/>
            <a:ext cx="9126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t>mutants</a:t>
            </a:r>
            <a:endParaRPr/>
          </a:p>
        </p:txBody>
      </p:sp>
      <p:pic>
        <p:nvPicPr>
          <p:cNvPr id="740" name="Google Shape;740;p61"/>
          <p:cNvPicPr preferRelativeResize="0"/>
          <p:nvPr/>
        </p:nvPicPr>
        <p:blipFill>
          <a:blip r:embed="rId5">
            <a:alphaModFix/>
          </a:blip>
          <a:stretch>
            <a:fillRect/>
          </a:stretch>
        </p:blipFill>
        <p:spPr>
          <a:xfrm>
            <a:off x="1012050" y="1265100"/>
            <a:ext cx="1439474" cy="1316975"/>
          </a:xfrm>
          <a:prstGeom prst="rect">
            <a:avLst/>
          </a:prstGeom>
          <a:noFill/>
          <a:ln>
            <a:noFill/>
          </a:ln>
        </p:spPr>
      </p:pic>
      <p:pic>
        <p:nvPicPr>
          <p:cNvPr id="741" name="Google Shape;741;p61"/>
          <p:cNvPicPr preferRelativeResize="0"/>
          <p:nvPr/>
        </p:nvPicPr>
        <p:blipFill>
          <a:blip r:embed="rId6">
            <a:alphaModFix/>
          </a:blip>
          <a:stretch>
            <a:fillRect/>
          </a:stretch>
        </p:blipFill>
        <p:spPr>
          <a:xfrm>
            <a:off x="6674925" y="1004201"/>
            <a:ext cx="2503276" cy="1456442"/>
          </a:xfrm>
          <a:prstGeom prst="rect">
            <a:avLst/>
          </a:prstGeom>
          <a:noFill/>
          <a:ln>
            <a:noFill/>
          </a:ln>
        </p:spPr>
      </p:pic>
      <p:pic>
        <p:nvPicPr>
          <p:cNvPr id="742" name="Google Shape;742;p61"/>
          <p:cNvPicPr preferRelativeResize="0"/>
          <p:nvPr/>
        </p:nvPicPr>
        <p:blipFill>
          <a:blip r:embed="rId7">
            <a:alphaModFix/>
          </a:blip>
          <a:stretch>
            <a:fillRect/>
          </a:stretch>
        </p:blipFill>
        <p:spPr>
          <a:xfrm>
            <a:off x="2628523" y="1230978"/>
            <a:ext cx="1851600" cy="878972"/>
          </a:xfrm>
          <a:prstGeom prst="rect">
            <a:avLst/>
          </a:prstGeom>
          <a:noFill/>
          <a:ln>
            <a:noFill/>
          </a:ln>
        </p:spPr>
      </p:pic>
      <p:pic>
        <p:nvPicPr>
          <p:cNvPr id="743" name="Google Shape;743;p61"/>
          <p:cNvPicPr preferRelativeResize="0"/>
          <p:nvPr/>
        </p:nvPicPr>
        <p:blipFill>
          <a:blip r:embed="rId8">
            <a:alphaModFix/>
          </a:blip>
          <a:stretch>
            <a:fillRect/>
          </a:stretch>
        </p:blipFill>
        <p:spPr>
          <a:xfrm>
            <a:off x="4501100" y="1109550"/>
            <a:ext cx="2143800" cy="1122000"/>
          </a:xfrm>
          <a:prstGeom prst="rect">
            <a:avLst/>
          </a:prstGeom>
          <a:noFill/>
          <a:ln>
            <a:noFill/>
          </a:ln>
        </p:spPr>
      </p:pic>
      <p:cxnSp>
        <p:nvCxnSpPr>
          <p:cNvPr id="744" name="Google Shape;744;p61"/>
          <p:cNvCxnSpPr/>
          <p:nvPr/>
        </p:nvCxnSpPr>
        <p:spPr>
          <a:xfrm>
            <a:off x="2220225" y="2442225"/>
            <a:ext cx="1701900" cy="333000"/>
          </a:xfrm>
          <a:prstGeom prst="straightConnector1">
            <a:avLst/>
          </a:prstGeom>
          <a:noFill/>
          <a:ln cap="flat" cmpd="sng" w="38100">
            <a:solidFill>
              <a:srgbClr val="FF0000"/>
            </a:solidFill>
            <a:prstDash val="solid"/>
            <a:round/>
            <a:headEnd len="med" w="med" type="none"/>
            <a:tailEnd len="med" w="med" type="triangle"/>
          </a:ln>
        </p:spPr>
      </p:cxnSp>
      <p:cxnSp>
        <p:nvCxnSpPr>
          <p:cNvPr id="745" name="Google Shape;745;p61"/>
          <p:cNvCxnSpPr>
            <a:endCxn id="732" idx="0"/>
          </p:cNvCxnSpPr>
          <p:nvPr/>
        </p:nvCxnSpPr>
        <p:spPr>
          <a:xfrm>
            <a:off x="3219306" y="1480100"/>
            <a:ext cx="2143800" cy="1226100"/>
          </a:xfrm>
          <a:prstGeom prst="straightConnector1">
            <a:avLst/>
          </a:prstGeom>
          <a:noFill/>
          <a:ln cap="flat" cmpd="sng" w="38100">
            <a:solidFill>
              <a:srgbClr val="FFFF00"/>
            </a:solidFill>
            <a:prstDash val="solid"/>
            <a:round/>
            <a:headEnd len="med" w="med" type="none"/>
            <a:tailEnd len="med" w="med" type="triangle"/>
          </a:ln>
        </p:spPr>
      </p:cxnSp>
      <p:cxnSp>
        <p:nvCxnSpPr>
          <p:cNvPr id="746" name="Google Shape;746;p61"/>
          <p:cNvCxnSpPr/>
          <p:nvPr/>
        </p:nvCxnSpPr>
        <p:spPr>
          <a:xfrm>
            <a:off x="4921475" y="1757675"/>
            <a:ext cx="1683600" cy="962100"/>
          </a:xfrm>
          <a:prstGeom prst="straightConnector1">
            <a:avLst/>
          </a:prstGeom>
          <a:noFill/>
          <a:ln cap="flat" cmpd="sng" w="38100">
            <a:solidFill>
              <a:srgbClr val="00FF00"/>
            </a:solidFill>
            <a:prstDash val="solid"/>
            <a:round/>
            <a:headEnd len="med" w="med" type="none"/>
            <a:tailEnd len="med" w="med" type="triangle"/>
          </a:ln>
        </p:spPr>
      </p:cxnSp>
      <p:cxnSp>
        <p:nvCxnSpPr>
          <p:cNvPr id="747" name="Google Shape;747;p61"/>
          <p:cNvCxnSpPr/>
          <p:nvPr/>
        </p:nvCxnSpPr>
        <p:spPr>
          <a:xfrm>
            <a:off x="7289700" y="1147100"/>
            <a:ext cx="499500" cy="1609800"/>
          </a:xfrm>
          <a:prstGeom prst="straightConnector1">
            <a:avLst/>
          </a:prstGeom>
          <a:noFill/>
          <a:ln cap="flat" cmpd="sng" w="38100">
            <a:solidFill>
              <a:srgbClr val="FF00FF"/>
            </a:solidFill>
            <a:prstDash val="solid"/>
            <a:round/>
            <a:headEnd len="med" w="med" type="none"/>
            <a:tailEnd len="med" w="med" type="triangle"/>
          </a:ln>
        </p:spPr>
      </p:cxnSp>
      <p:sp>
        <p:nvSpPr>
          <p:cNvPr id="748" name="Google Shape;748;p61"/>
          <p:cNvSpPr txBox="1"/>
          <p:nvPr/>
        </p:nvSpPr>
        <p:spPr>
          <a:xfrm>
            <a:off x="1137300" y="834850"/>
            <a:ext cx="1181100" cy="4002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KEYSTONE</a:t>
            </a:r>
            <a:endParaRPr b="1"/>
          </a:p>
        </p:txBody>
      </p:sp>
      <p:sp>
        <p:nvSpPr>
          <p:cNvPr id="749" name="Google Shape;749;p61"/>
          <p:cNvSpPr txBox="1"/>
          <p:nvPr/>
        </p:nvSpPr>
        <p:spPr>
          <a:xfrm>
            <a:off x="2762325" y="556750"/>
            <a:ext cx="1542300" cy="4002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DOMINANT</a:t>
            </a:r>
            <a:endParaRPr b="1"/>
          </a:p>
        </p:txBody>
      </p:sp>
      <p:sp>
        <p:nvSpPr>
          <p:cNvPr id="750" name="Google Shape;750;p61"/>
          <p:cNvSpPr txBox="1"/>
          <p:nvPr/>
        </p:nvSpPr>
        <p:spPr>
          <a:xfrm>
            <a:off x="4748550" y="477800"/>
            <a:ext cx="1542300" cy="4002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DOMINANT</a:t>
            </a:r>
            <a:endParaRPr b="1"/>
          </a:p>
        </p:txBody>
      </p:sp>
      <p:sp>
        <p:nvSpPr>
          <p:cNvPr id="751" name="Google Shape;751;p61"/>
          <p:cNvSpPr txBox="1"/>
          <p:nvPr/>
        </p:nvSpPr>
        <p:spPr>
          <a:xfrm>
            <a:off x="7025325" y="249200"/>
            <a:ext cx="1542300" cy="615600"/>
          </a:xfrm>
          <a:prstGeom prst="rect">
            <a:avLst/>
          </a:prstGeom>
          <a:solidFill>
            <a:srgbClr val="FF00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FUNCTIONAL DIVERSITY</a:t>
            </a:r>
            <a:endParaRPr b="1"/>
          </a:p>
        </p:txBody>
      </p:sp>
      <p:sp>
        <p:nvSpPr>
          <p:cNvPr id="752" name="Google Shape;752;p61"/>
          <p:cNvSpPr/>
          <p:nvPr/>
        </p:nvSpPr>
        <p:spPr>
          <a:xfrm rot="5400000">
            <a:off x="6618950" y="2910327"/>
            <a:ext cx="2433900" cy="1551600"/>
          </a:xfrm>
          <a:prstGeom prst="donut">
            <a:avLst>
              <a:gd fmla="val 0" name="adj"/>
            </a:avLst>
          </a:prstGeom>
          <a:solidFill>
            <a:srgbClr val="FF00FF"/>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1"/>
          <p:cNvSpPr/>
          <p:nvPr/>
        </p:nvSpPr>
        <p:spPr>
          <a:xfrm>
            <a:off x="2123150" y="2931925"/>
            <a:ext cx="1181100" cy="469200"/>
          </a:xfrm>
          <a:prstGeom prst="donut">
            <a:avLst>
              <a:gd fmla="val 9497" name="adj"/>
            </a:avLst>
          </a:prstGeom>
          <a:solidFill>
            <a:srgbClr val="FF00FF"/>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1"/>
          <p:cNvSpPr/>
          <p:nvPr/>
        </p:nvSpPr>
        <p:spPr>
          <a:xfrm>
            <a:off x="2123150" y="3541525"/>
            <a:ext cx="1181100" cy="469200"/>
          </a:xfrm>
          <a:prstGeom prst="donut">
            <a:avLst>
              <a:gd fmla="val 9497" name="adj"/>
            </a:avLst>
          </a:prstGeom>
          <a:solidFill>
            <a:srgbClr val="FF00FF"/>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1"/>
          <p:cNvSpPr/>
          <p:nvPr/>
        </p:nvSpPr>
        <p:spPr>
          <a:xfrm>
            <a:off x="7380950" y="3008125"/>
            <a:ext cx="897600" cy="333000"/>
          </a:xfrm>
          <a:prstGeom prst="donut">
            <a:avLst>
              <a:gd fmla="val 7663" name="adj"/>
            </a:avLst>
          </a:prstGeom>
          <a:solidFill>
            <a:srgbClr val="FF00FF"/>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1"/>
          <p:cNvSpPr/>
          <p:nvPr/>
        </p:nvSpPr>
        <p:spPr>
          <a:xfrm>
            <a:off x="7380950" y="3617725"/>
            <a:ext cx="897600" cy="333000"/>
          </a:xfrm>
          <a:prstGeom prst="donut">
            <a:avLst>
              <a:gd fmla="val 7663" name="adj"/>
            </a:avLst>
          </a:prstGeom>
          <a:solidFill>
            <a:srgbClr val="FF00FF"/>
          </a:solidFill>
          <a:ln cap="flat" cmpd="sng" w="9525">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0" name="Shape 760"/>
        <p:cNvGrpSpPr/>
        <p:nvPr/>
      </p:nvGrpSpPr>
      <p:grpSpPr>
        <a:xfrm>
          <a:off x="0" y="0"/>
          <a:ext cx="0" cy="0"/>
          <a:chOff x="0" y="0"/>
          <a:chExt cx="0" cy="0"/>
        </a:xfrm>
      </p:grpSpPr>
      <p:sp>
        <p:nvSpPr>
          <p:cNvPr id="761" name="Google Shape;761;p62"/>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Discussion</a:t>
            </a:r>
            <a:endParaRPr/>
          </a:p>
        </p:txBody>
      </p:sp>
      <p:sp>
        <p:nvSpPr>
          <p:cNvPr id="762" name="Google Shape;762;p62"/>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pic>
        <p:nvPicPr>
          <p:cNvPr id="763" name="Google Shape;763;p62"/>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764" name="Google Shape;764;p62"/>
          <p:cNvSpPr txBox="1"/>
          <p:nvPr/>
        </p:nvSpPr>
        <p:spPr>
          <a:xfrm>
            <a:off x="291000" y="3847650"/>
            <a:ext cx="34341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sp>
        <p:nvSpPr>
          <p:cNvPr id="765" name="Google Shape;765;p62"/>
          <p:cNvSpPr txBox="1"/>
          <p:nvPr/>
        </p:nvSpPr>
        <p:spPr>
          <a:xfrm>
            <a:off x="2026800" y="1411101"/>
            <a:ext cx="69858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p>
        </p:txBody>
      </p:sp>
      <p:pic>
        <p:nvPicPr>
          <p:cNvPr id="766" name="Google Shape;766;p62"/>
          <p:cNvPicPr preferRelativeResize="0"/>
          <p:nvPr/>
        </p:nvPicPr>
        <p:blipFill>
          <a:blip r:embed="rId4">
            <a:alphaModFix/>
          </a:blip>
          <a:stretch>
            <a:fillRect/>
          </a:stretch>
        </p:blipFill>
        <p:spPr>
          <a:xfrm>
            <a:off x="2248313" y="2706200"/>
            <a:ext cx="6229586" cy="1899452"/>
          </a:xfrm>
          <a:prstGeom prst="rect">
            <a:avLst/>
          </a:prstGeom>
          <a:noFill/>
          <a:ln>
            <a:noFill/>
          </a:ln>
        </p:spPr>
      </p:pic>
      <p:sp>
        <p:nvSpPr>
          <p:cNvPr id="767" name="Google Shape;767;p62"/>
          <p:cNvSpPr/>
          <p:nvPr/>
        </p:nvSpPr>
        <p:spPr>
          <a:xfrm>
            <a:off x="2026800" y="3055400"/>
            <a:ext cx="291600" cy="469200"/>
          </a:xfrm>
          <a:prstGeom prst="leftBrace">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2"/>
          <p:cNvSpPr/>
          <p:nvPr/>
        </p:nvSpPr>
        <p:spPr>
          <a:xfrm>
            <a:off x="1956725" y="3645200"/>
            <a:ext cx="361800" cy="912600"/>
          </a:xfrm>
          <a:prstGeom prst="leftBrace">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2"/>
          <p:cNvSpPr txBox="1"/>
          <p:nvPr/>
        </p:nvSpPr>
        <p:spPr>
          <a:xfrm>
            <a:off x="643150" y="2993400"/>
            <a:ext cx="154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900"/>
              <a:t>20 EU1:control</a:t>
            </a:r>
            <a:endParaRPr sz="900"/>
          </a:p>
          <a:p>
            <a:pPr indent="0" lvl="0" marL="0" rtl="0" algn="l">
              <a:spcBef>
                <a:spcPts val="0"/>
              </a:spcBef>
              <a:spcAft>
                <a:spcPts val="0"/>
              </a:spcAft>
              <a:buNone/>
            </a:pPr>
            <a:r>
              <a:rPr lang="tr" sz="900"/>
              <a:t>20I/501/Y.V1:experiment</a:t>
            </a:r>
            <a:endParaRPr sz="900"/>
          </a:p>
        </p:txBody>
      </p:sp>
      <p:sp>
        <p:nvSpPr>
          <p:cNvPr id="770" name="Google Shape;770;p62"/>
          <p:cNvSpPr txBox="1"/>
          <p:nvPr/>
        </p:nvSpPr>
        <p:spPr>
          <a:xfrm>
            <a:off x="1252750" y="3831600"/>
            <a:ext cx="154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900"/>
              <a:t>Experiment</a:t>
            </a:r>
            <a:endParaRPr sz="900"/>
          </a:p>
        </p:txBody>
      </p:sp>
      <p:sp>
        <p:nvSpPr>
          <p:cNvPr id="771" name="Google Shape;771;p62"/>
          <p:cNvSpPr txBox="1"/>
          <p:nvPr/>
        </p:nvSpPr>
        <p:spPr>
          <a:xfrm>
            <a:off x="-67675" y="4067100"/>
            <a:ext cx="154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p>
        </p:txBody>
      </p:sp>
      <p:sp>
        <p:nvSpPr>
          <p:cNvPr id="772" name="Google Shape;772;p62"/>
          <p:cNvSpPr txBox="1"/>
          <p:nvPr/>
        </p:nvSpPr>
        <p:spPr>
          <a:xfrm rot="-5400000">
            <a:off x="66225" y="2989225"/>
            <a:ext cx="912600" cy="400200"/>
          </a:xfrm>
          <a:prstGeom prst="rect">
            <a:avLst/>
          </a:prstGeom>
          <a:solidFill>
            <a:srgbClr val="E066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t>variants</a:t>
            </a:r>
            <a:endParaRPr/>
          </a:p>
        </p:txBody>
      </p:sp>
      <p:sp>
        <p:nvSpPr>
          <p:cNvPr id="773" name="Google Shape;773;p62"/>
          <p:cNvSpPr txBox="1"/>
          <p:nvPr/>
        </p:nvSpPr>
        <p:spPr>
          <a:xfrm rot="-5400000">
            <a:off x="641100" y="4028550"/>
            <a:ext cx="9126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t>mutants</a:t>
            </a:r>
            <a:endParaRPr/>
          </a:p>
        </p:txBody>
      </p:sp>
      <p:pic>
        <p:nvPicPr>
          <p:cNvPr id="774" name="Google Shape;774;p62"/>
          <p:cNvPicPr preferRelativeResize="0"/>
          <p:nvPr/>
        </p:nvPicPr>
        <p:blipFill>
          <a:blip r:embed="rId5">
            <a:alphaModFix/>
          </a:blip>
          <a:stretch>
            <a:fillRect/>
          </a:stretch>
        </p:blipFill>
        <p:spPr>
          <a:xfrm>
            <a:off x="1012050" y="1265100"/>
            <a:ext cx="1439474" cy="1316975"/>
          </a:xfrm>
          <a:prstGeom prst="rect">
            <a:avLst/>
          </a:prstGeom>
          <a:noFill/>
          <a:ln>
            <a:noFill/>
          </a:ln>
        </p:spPr>
      </p:pic>
      <p:pic>
        <p:nvPicPr>
          <p:cNvPr id="775" name="Google Shape;775;p62"/>
          <p:cNvPicPr preferRelativeResize="0"/>
          <p:nvPr/>
        </p:nvPicPr>
        <p:blipFill>
          <a:blip r:embed="rId6">
            <a:alphaModFix/>
          </a:blip>
          <a:stretch>
            <a:fillRect/>
          </a:stretch>
        </p:blipFill>
        <p:spPr>
          <a:xfrm>
            <a:off x="6674925" y="1004201"/>
            <a:ext cx="2503276" cy="1456442"/>
          </a:xfrm>
          <a:prstGeom prst="rect">
            <a:avLst/>
          </a:prstGeom>
          <a:noFill/>
          <a:ln>
            <a:noFill/>
          </a:ln>
        </p:spPr>
      </p:pic>
      <p:pic>
        <p:nvPicPr>
          <p:cNvPr id="776" name="Google Shape;776;p62"/>
          <p:cNvPicPr preferRelativeResize="0"/>
          <p:nvPr/>
        </p:nvPicPr>
        <p:blipFill>
          <a:blip r:embed="rId7">
            <a:alphaModFix/>
          </a:blip>
          <a:stretch>
            <a:fillRect/>
          </a:stretch>
        </p:blipFill>
        <p:spPr>
          <a:xfrm>
            <a:off x="2628523" y="1230978"/>
            <a:ext cx="1851600" cy="878972"/>
          </a:xfrm>
          <a:prstGeom prst="rect">
            <a:avLst/>
          </a:prstGeom>
          <a:noFill/>
          <a:ln>
            <a:noFill/>
          </a:ln>
        </p:spPr>
      </p:pic>
      <p:pic>
        <p:nvPicPr>
          <p:cNvPr id="777" name="Google Shape;777;p62"/>
          <p:cNvPicPr preferRelativeResize="0"/>
          <p:nvPr/>
        </p:nvPicPr>
        <p:blipFill>
          <a:blip r:embed="rId8">
            <a:alphaModFix/>
          </a:blip>
          <a:stretch>
            <a:fillRect/>
          </a:stretch>
        </p:blipFill>
        <p:spPr>
          <a:xfrm>
            <a:off x="4501100" y="1109550"/>
            <a:ext cx="2143800" cy="1122000"/>
          </a:xfrm>
          <a:prstGeom prst="rect">
            <a:avLst/>
          </a:prstGeom>
          <a:noFill/>
          <a:ln>
            <a:noFill/>
          </a:ln>
        </p:spPr>
      </p:pic>
      <p:cxnSp>
        <p:nvCxnSpPr>
          <p:cNvPr id="778" name="Google Shape;778;p62"/>
          <p:cNvCxnSpPr/>
          <p:nvPr/>
        </p:nvCxnSpPr>
        <p:spPr>
          <a:xfrm>
            <a:off x="2220225" y="2442225"/>
            <a:ext cx="1701900" cy="333000"/>
          </a:xfrm>
          <a:prstGeom prst="straightConnector1">
            <a:avLst/>
          </a:prstGeom>
          <a:noFill/>
          <a:ln cap="flat" cmpd="sng" w="38100">
            <a:solidFill>
              <a:srgbClr val="FF0000"/>
            </a:solidFill>
            <a:prstDash val="solid"/>
            <a:round/>
            <a:headEnd len="med" w="med" type="none"/>
            <a:tailEnd len="med" w="med" type="triangle"/>
          </a:ln>
        </p:spPr>
      </p:cxnSp>
      <p:cxnSp>
        <p:nvCxnSpPr>
          <p:cNvPr id="779" name="Google Shape;779;p62"/>
          <p:cNvCxnSpPr>
            <a:endCxn id="766" idx="0"/>
          </p:cNvCxnSpPr>
          <p:nvPr/>
        </p:nvCxnSpPr>
        <p:spPr>
          <a:xfrm>
            <a:off x="3219306" y="1480100"/>
            <a:ext cx="2143800" cy="1226100"/>
          </a:xfrm>
          <a:prstGeom prst="straightConnector1">
            <a:avLst/>
          </a:prstGeom>
          <a:noFill/>
          <a:ln cap="flat" cmpd="sng" w="38100">
            <a:solidFill>
              <a:srgbClr val="FFFF00"/>
            </a:solidFill>
            <a:prstDash val="solid"/>
            <a:round/>
            <a:headEnd len="med" w="med" type="none"/>
            <a:tailEnd len="med" w="med" type="triangle"/>
          </a:ln>
        </p:spPr>
      </p:cxnSp>
      <p:cxnSp>
        <p:nvCxnSpPr>
          <p:cNvPr id="780" name="Google Shape;780;p62"/>
          <p:cNvCxnSpPr/>
          <p:nvPr/>
        </p:nvCxnSpPr>
        <p:spPr>
          <a:xfrm>
            <a:off x="4921475" y="1757675"/>
            <a:ext cx="1683600" cy="962100"/>
          </a:xfrm>
          <a:prstGeom prst="straightConnector1">
            <a:avLst/>
          </a:prstGeom>
          <a:noFill/>
          <a:ln cap="flat" cmpd="sng" w="38100">
            <a:solidFill>
              <a:srgbClr val="00FF00"/>
            </a:solidFill>
            <a:prstDash val="solid"/>
            <a:round/>
            <a:headEnd len="med" w="med" type="none"/>
            <a:tailEnd len="med" w="med" type="triangle"/>
          </a:ln>
        </p:spPr>
      </p:cxnSp>
      <p:cxnSp>
        <p:nvCxnSpPr>
          <p:cNvPr id="781" name="Google Shape;781;p62"/>
          <p:cNvCxnSpPr/>
          <p:nvPr/>
        </p:nvCxnSpPr>
        <p:spPr>
          <a:xfrm>
            <a:off x="7289700" y="1147100"/>
            <a:ext cx="499500" cy="1609800"/>
          </a:xfrm>
          <a:prstGeom prst="straightConnector1">
            <a:avLst/>
          </a:prstGeom>
          <a:noFill/>
          <a:ln cap="flat" cmpd="sng" w="38100">
            <a:solidFill>
              <a:srgbClr val="FF00FF"/>
            </a:solidFill>
            <a:prstDash val="solid"/>
            <a:round/>
            <a:headEnd len="med" w="med" type="none"/>
            <a:tailEnd len="med" w="med" type="triangle"/>
          </a:ln>
        </p:spPr>
      </p:cxnSp>
      <p:sp>
        <p:nvSpPr>
          <p:cNvPr id="782" name="Google Shape;782;p62"/>
          <p:cNvSpPr txBox="1"/>
          <p:nvPr/>
        </p:nvSpPr>
        <p:spPr>
          <a:xfrm>
            <a:off x="1137300" y="834850"/>
            <a:ext cx="1181100" cy="4002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KEYSTONE</a:t>
            </a:r>
            <a:endParaRPr b="1"/>
          </a:p>
        </p:txBody>
      </p:sp>
      <p:sp>
        <p:nvSpPr>
          <p:cNvPr id="783" name="Google Shape;783;p62"/>
          <p:cNvSpPr txBox="1"/>
          <p:nvPr/>
        </p:nvSpPr>
        <p:spPr>
          <a:xfrm>
            <a:off x="2762325" y="556750"/>
            <a:ext cx="1542300" cy="4002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DOMINANT</a:t>
            </a:r>
            <a:endParaRPr b="1"/>
          </a:p>
        </p:txBody>
      </p:sp>
      <p:sp>
        <p:nvSpPr>
          <p:cNvPr id="784" name="Google Shape;784;p62"/>
          <p:cNvSpPr txBox="1"/>
          <p:nvPr/>
        </p:nvSpPr>
        <p:spPr>
          <a:xfrm>
            <a:off x="4748550" y="477800"/>
            <a:ext cx="1542300" cy="4002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DOMINANT</a:t>
            </a:r>
            <a:endParaRPr b="1"/>
          </a:p>
        </p:txBody>
      </p:sp>
      <p:sp>
        <p:nvSpPr>
          <p:cNvPr id="785" name="Google Shape;785;p62"/>
          <p:cNvSpPr txBox="1"/>
          <p:nvPr/>
        </p:nvSpPr>
        <p:spPr>
          <a:xfrm>
            <a:off x="7025325" y="249200"/>
            <a:ext cx="1542300" cy="615600"/>
          </a:xfrm>
          <a:prstGeom prst="rect">
            <a:avLst/>
          </a:prstGeom>
          <a:solidFill>
            <a:srgbClr val="FF00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FUNCTIONAL DIVERSITY</a:t>
            </a:r>
            <a:endParaRPr b="1"/>
          </a:p>
        </p:txBody>
      </p:sp>
      <p:sp>
        <p:nvSpPr>
          <p:cNvPr id="786" name="Google Shape;786;p62"/>
          <p:cNvSpPr/>
          <p:nvPr/>
        </p:nvSpPr>
        <p:spPr>
          <a:xfrm>
            <a:off x="7380950" y="3008125"/>
            <a:ext cx="897600" cy="333000"/>
          </a:xfrm>
          <a:prstGeom prst="donut">
            <a:avLst>
              <a:gd fmla="val 7663" name="adj"/>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2"/>
          <p:cNvSpPr/>
          <p:nvPr/>
        </p:nvSpPr>
        <p:spPr>
          <a:xfrm>
            <a:off x="4028150" y="3312925"/>
            <a:ext cx="3261600" cy="333000"/>
          </a:xfrm>
          <a:prstGeom prst="donut">
            <a:avLst>
              <a:gd fmla="val 7663" name="adj"/>
            </a:avLst>
          </a:prstGeom>
          <a:solidFill>
            <a:srgbClr val="00FFFF"/>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2"/>
          <p:cNvSpPr/>
          <p:nvPr/>
        </p:nvSpPr>
        <p:spPr>
          <a:xfrm>
            <a:off x="4028150" y="3008125"/>
            <a:ext cx="2143800" cy="333000"/>
          </a:xfrm>
          <a:prstGeom prst="donut">
            <a:avLst>
              <a:gd fmla="val 7663" name="adj"/>
            </a:avLst>
          </a:prstGeom>
          <a:solidFill>
            <a:schemeClr val="accent1"/>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sp>
        <p:nvSpPr>
          <p:cNvPr id="793" name="Google Shape;793;p63"/>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Discussion</a:t>
            </a:r>
            <a:endParaRPr/>
          </a:p>
        </p:txBody>
      </p:sp>
      <p:sp>
        <p:nvSpPr>
          <p:cNvPr id="794" name="Google Shape;794;p63"/>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pic>
        <p:nvPicPr>
          <p:cNvPr id="795" name="Google Shape;795;p63"/>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796" name="Google Shape;796;p63"/>
          <p:cNvSpPr txBox="1"/>
          <p:nvPr/>
        </p:nvSpPr>
        <p:spPr>
          <a:xfrm>
            <a:off x="291000" y="3847650"/>
            <a:ext cx="34341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sp>
        <p:nvSpPr>
          <p:cNvPr id="797" name="Google Shape;797;p63"/>
          <p:cNvSpPr txBox="1"/>
          <p:nvPr/>
        </p:nvSpPr>
        <p:spPr>
          <a:xfrm>
            <a:off x="2026800" y="1411101"/>
            <a:ext cx="69858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p>
        </p:txBody>
      </p:sp>
      <p:pic>
        <p:nvPicPr>
          <p:cNvPr id="798" name="Google Shape;798;p63"/>
          <p:cNvPicPr preferRelativeResize="0"/>
          <p:nvPr/>
        </p:nvPicPr>
        <p:blipFill>
          <a:blip r:embed="rId4">
            <a:alphaModFix/>
          </a:blip>
          <a:stretch>
            <a:fillRect/>
          </a:stretch>
        </p:blipFill>
        <p:spPr>
          <a:xfrm>
            <a:off x="2248313" y="2706200"/>
            <a:ext cx="6229586" cy="1899452"/>
          </a:xfrm>
          <a:prstGeom prst="rect">
            <a:avLst/>
          </a:prstGeom>
          <a:noFill/>
          <a:ln>
            <a:noFill/>
          </a:ln>
        </p:spPr>
      </p:pic>
      <p:sp>
        <p:nvSpPr>
          <p:cNvPr id="799" name="Google Shape;799;p63"/>
          <p:cNvSpPr/>
          <p:nvPr/>
        </p:nvSpPr>
        <p:spPr>
          <a:xfrm>
            <a:off x="2026800" y="3055400"/>
            <a:ext cx="291600" cy="469200"/>
          </a:xfrm>
          <a:prstGeom prst="leftBrace">
            <a:avLst>
              <a:gd fmla="val 50000" name="adj1"/>
              <a:gd fmla="val 50000" name="adj2"/>
            </a:avLst>
          </a:prstGeom>
          <a:solidFill>
            <a:srgbClr val="FF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3"/>
          <p:cNvSpPr/>
          <p:nvPr/>
        </p:nvSpPr>
        <p:spPr>
          <a:xfrm>
            <a:off x="1956725" y="3645200"/>
            <a:ext cx="361800" cy="912600"/>
          </a:xfrm>
          <a:prstGeom prst="leftBrace">
            <a:avLst>
              <a:gd fmla="val 50000" name="adj1"/>
              <a:gd fmla="val 50000" name="adj2"/>
            </a:avLst>
          </a:prstGeom>
          <a:solidFill>
            <a:srgbClr val="FF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3"/>
          <p:cNvSpPr txBox="1"/>
          <p:nvPr/>
        </p:nvSpPr>
        <p:spPr>
          <a:xfrm>
            <a:off x="643150" y="2993400"/>
            <a:ext cx="1542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900"/>
              <a:t>20 EU1:control</a:t>
            </a:r>
            <a:endParaRPr sz="900"/>
          </a:p>
          <a:p>
            <a:pPr indent="0" lvl="0" marL="0" rtl="0" algn="l">
              <a:spcBef>
                <a:spcPts val="0"/>
              </a:spcBef>
              <a:spcAft>
                <a:spcPts val="0"/>
              </a:spcAft>
              <a:buNone/>
            </a:pPr>
            <a:r>
              <a:rPr lang="tr" sz="900"/>
              <a:t>20I/501/Y.V1:experiment</a:t>
            </a:r>
            <a:endParaRPr sz="900"/>
          </a:p>
        </p:txBody>
      </p:sp>
      <p:sp>
        <p:nvSpPr>
          <p:cNvPr id="802" name="Google Shape;802;p63"/>
          <p:cNvSpPr txBox="1"/>
          <p:nvPr/>
        </p:nvSpPr>
        <p:spPr>
          <a:xfrm>
            <a:off x="1252750" y="3831600"/>
            <a:ext cx="154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900"/>
              <a:t>Experiment</a:t>
            </a:r>
            <a:endParaRPr sz="900"/>
          </a:p>
        </p:txBody>
      </p:sp>
      <p:sp>
        <p:nvSpPr>
          <p:cNvPr id="803" name="Google Shape;803;p63"/>
          <p:cNvSpPr txBox="1"/>
          <p:nvPr/>
        </p:nvSpPr>
        <p:spPr>
          <a:xfrm>
            <a:off x="-67675" y="4067100"/>
            <a:ext cx="15423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900"/>
          </a:p>
        </p:txBody>
      </p:sp>
      <p:sp>
        <p:nvSpPr>
          <p:cNvPr id="804" name="Google Shape;804;p63"/>
          <p:cNvSpPr txBox="1"/>
          <p:nvPr/>
        </p:nvSpPr>
        <p:spPr>
          <a:xfrm rot="-5400000">
            <a:off x="66225" y="2989225"/>
            <a:ext cx="912600" cy="400200"/>
          </a:xfrm>
          <a:prstGeom prst="rect">
            <a:avLst/>
          </a:prstGeom>
          <a:solidFill>
            <a:srgbClr val="E0666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t>variants</a:t>
            </a:r>
            <a:endParaRPr/>
          </a:p>
        </p:txBody>
      </p:sp>
      <p:sp>
        <p:nvSpPr>
          <p:cNvPr id="805" name="Google Shape;805;p63"/>
          <p:cNvSpPr txBox="1"/>
          <p:nvPr/>
        </p:nvSpPr>
        <p:spPr>
          <a:xfrm rot="-5400000">
            <a:off x="641100" y="4028550"/>
            <a:ext cx="912600" cy="400200"/>
          </a:xfrm>
          <a:prstGeom prst="rect">
            <a:avLst/>
          </a:prstGeom>
          <a:solidFill>
            <a:schemeClr val="accent6"/>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a:t>mutants</a:t>
            </a:r>
            <a:endParaRPr/>
          </a:p>
        </p:txBody>
      </p:sp>
      <p:pic>
        <p:nvPicPr>
          <p:cNvPr id="806" name="Google Shape;806;p63"/>
          <p:cNvPicPr preferRelativeResize="0"/>
          <p:nvPr/>
        </p:nvPicPr>
        <p:blipFill>
          <a:blip r:embed="rId5">
            <a:alphaModFix/>
          </a:blip>
          <a:stretch>
            <a:fillRect/>
          </a:stretch>
        </p:blipFill>
        <p:spPr>
          <a:xfrm>
            <a:off x="1012050" y="1265100"/>
            <a:ext cx="1439474" cy="1316975"/>
          </a:xfrm>
          <a:prstGeom prst="rect">
            <a:avLst/>
          </a:prstGeom>
          <a:noFill/>
          <a:ln>
            <a:noFill/>
          </a:ln>
        </p:spPr>
      </p:pic>
      <p:pic>
        <p:nvPicPr>
          <p:cNvPr id="807" name="Google Shape;807;p63"/>
          <p:cNvPicPr preferRelativeResize="0"/>
          <p:nvPr/>
        </p:nvPicPr>
        <p:blipFill>
          <a:blip r:embed="rId6">
            <a:alphaModFix/>
          </a:blip>
          <a:stretch>
            <a:fillRect/>
          </a:stretch>
        </p:blipFill>
        <p:spPr>
          <a:xfrm>
            <a:off x="6674925" y="1004201"/>
            <a:ext cx="2503276" cy="1456442"/>
          </a:xfrm>
          <a:prstGeom prst="rect">
            <a:avLst/>
          </a:prstGeom>
          <a:noFill/>
          <a:ln>
            <a:noFill/>
          </a:ln>
        </p:spPr>
      </p:pic>
      <p:pic>
        <p:nvPicPr>
          <p:cNvPr id="808" name="Google Shape;808;p63"/>
          <p:cNvPicPr preferRelativeResize="0"/>
          <p:nvPr/>
        </p:nvPicPr>
        <p:blipFill>
          <a:blip r:embed="rId7">
            <a:alphaModFix/>
          </a:blip>
          <a:stretch>
            <a:fillRect/>
          </a:stretch>
        </p:blipFill>
        <p:spPr>
          <a:xfrm>
            <a:off x="2628523" y="1230978"/>
            <a:ext cx="1851600" cy="878972"/>
          </a:xfrm>
          <a:prstGeom prst="rect">
            <a:avLst/>
          </a:prstGeom>
          <a:noFill/>
          <a:ln>
            <a:noFill/>
          </a:ln>
        </p:spPr>
      </p:pic>
      <p:pic>
        <p:nvPicPr>
          <p:cNvPr id="809" name="Google Shape;809;p63"/>
          <p:cNvPicPr preferRelativeResize="0"/>
          <p:nvPr/>
        </p:nvPicPr>
        <p:blipFill>
          <a:blip r:embed="rId8">
            <a:alphaModFix/>
          </a:blip>
          <a:stretch>
            <a:fillRect/>
          </a:stretch>
        </p:blipFill>
        <p:spPr>
          <a:xfrm>
            <a:off x="4501100" y="1109550"/>
            <a:ext cx="2143800" cy="1122000"/>
          </a:xfrm>
          <a:prstGeom prst="rect">
            <a:avLst/>
          </a:prstGeom>
          <a:noFill/>
          <a:ln>
            <a:noFill/>
          </a:ln>
        </p:spPr>
      </p:pic>
      <p:cxnSp>
        <p:nvCxnSpPr>
          <p:cNvPr id="810" name="Google Shape;810;p63"/>
          <p:cNvCxnSpPr/>
          <p:nvPr/>
        </p:nvCxnSpPr>
        <p:spPr>
          <a:xfrm>
            <a:off x="2220225" y="2442225"/>
            <a:ext cx="1701900" cy="333000"/>
          </a:xfrm>
          <a:prstGeom prst="straightConnector1">
            <a:avLst/>
          </a:prstGeom>
          <a:noFill/>
          <a:ln cap="flat" cmpd="sng" w="38100">
            <a:solidFill>
              <a:srgbClr val="FF0000"/>
            </a:solidFill>
            <a:prstDash val="solid"/>
            <a:round/>
            <a:headEnd len="med" w="med" type="none"/>
            <a:tailEnd len="med" w="med" type="triangle"/>
          </a:ln>
        </p:spPr>
      </p:cxnSp>
      <p:cxnSp>
        <p:nvCxnSpPr>
          <p:cNvPr id="811" name="Google Shape;811;p63"/>
          <p:cNvCxnSpPr>
            <a:endCxn id="798" idx="0"/>
          </p:cNvCxnSpPr>
          <p:nvPr/>
        </p:nvCxnSpPr>
        <p:spPr>
          <a:xfrm>
            <a:off x="3219306" y="1480100"/>
            <a:ext cx="2143800" cy="1226100"/>
          </a:xfrm>
          <a:prstGeom prst="straightConnector1">
            <a:avLst/>
          </a:prstGeom>
          <a:noFill/>
          <a:ln cap="flat" cmpd="sng" w="38100">
            <a:solidFill>
              <a:srgbClr val="FFFF00"/>
            </a:solidFill>
            <a:prstDash val="solid"/>
            <a:round/>
            <a:headEnd len="med" w="med" type="none"/>
            <a:tailEnd len="med" w="med" type="triangle"/>
          </a:ln>
        </p:spPr>
      </p:cxnSp>
      <p:cxnSp>
        <p:nvCxnSpPr>
          <p:cNvPr id="812" name="Google Shape;812;p63"/>
          <p:cNvCxnSpPr/>
          <p:nvPr/>
        </p:nvCxnSpPr>
        <p:spPr>
          <a:xfrm>
            <a:off x="4921475" y="1757675"/>
            <a:ext cx="1683600" cy="962100"/>
          </a:xfrm>
          <a:prstGeom prst="straightConnector1">
            <a:avLst/>
          </a:prstGeom>
          <a:noFill/>
          <a:ln cap="flat" cmpd="sng" w="38100">
            <a:solidFill>
              <a:srgbClr val="00FF00"/>
            </a:solidFill>
            <a:prstDash val="solid"/>
            <a:round/>
            <a:headEnd len="med" w="med" type="none"/>
            <a:tailEnd len="med" w="med" type="triangle"/>
          </a:ln>
        </p:spPr>
      </p:cxnSp>
      <p:cxnSp>
        <p:nvCxnSpPr>
          <p:cNvPr id="813" name="Google Shape;813;p63"/>
          <p:cNvCxnSpPr/>
          <p:nvPr/>
        </p:nvCxnSpPr>
        <p:spPr>
          <a:xfrm>
            <a:off x="7289700" y="1147100"/>
            <a:ext cx="499500" cy="1609800"/>
          </a:xfrm>
          <a:prstGeom prst="straightConnector1">
            <a:avLst/>
          </a:prstGeom>
          <a:noFill/>
          <a:ln cap="flat" cmpd="sng" w="38100">
            <a:solidFill>
              <a:srgbClr val="FF00FF"/>
            </a:solidFill>
            <a:prstDash val="solid"/>
            <a:round/>
            <a:headEnd len="med" w="med" type="none"/>
            <a:tailEnd len="med" w="med" type="triangle"/>
          </a:ln>
        </p:spPr>
      </p:cxnSp>
      <p:sp>
        <p:nvSpPr>
          <p:cNvPr id="814" name="Google Shape;814;p63"/>
          <p:cNvSpPr txBox="1"/>
          <p:nvPr/>
        </p:nvSpPr>
        <p:spPr>
          <a:xfrm>
            <a:off x="1137300" y="834850"/>
            <a:ext cx="1181100" cy="400200"/>
          </a:xfrm>
          <a:prstGeom prst="rect">
            <a:avLst/>
          </a:prstGeom>
          <a:solidFill>
            <a:srgbClr val="FF00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KEYSTONE</a:t>
            </a:r>
            <a:endParaRPr b="1"/>
          </a:p>
        </p:txBody>
      </p:sp>
      <p:sp>
        <p:nvSpPr>
          <p:cNvPr id="815" name="Google Shape;815;p63"/>
          <p:cNvSpPr txBox="1"/>
          <p:nvPr/>
        </p:nvSpPr>
        <p:spPr>
          <a:xfrm>
            <a:off x="2762325" y="556750"/>
            <a:ext cx="1542300" cy="400200"/>
          </a:xfrm>
          <a:prstGeom prst="rect">
            <a:avLst/>
          </a:prstGeom>
          <a:solidFill>
            <a:srgbClr val="FF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DOMINANT</a:t>
            </a:r>
            <a:endParaRPr b="1"/>
          </a:p>
        </p:txBody>
      </p:sp>
      <p:sp>
        <p:nvSpPr>
          <p:cNvPr id="816" name="Google Shape;816;p63"/>
          <p:cNvSpPr txBox="1"/>
          <p:nvPr/>
        </p:nvSpPr>
        <p:spPr>
          <a:xfrm>
            <a:off x="4748550" y="477800"/>
            <a:ext cx="1542300" cy="400200"/>
          </a:xfrm>
          <a:prstGeom prst="rect">
            <a:avLst/>
          </a:prstGeom>
          <a:solidFill>
            <a:srgbClr val="00FF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DOMINANT</a:t>
            </a:r>
            <a:endParaRPr b="1"/>
          </a:p>
        </p:txBody>
      </p:sp>
      <p:sp>
        <p:nvSpPr>
          <p:cNvPr id="817" name="Google Shape;817;p63"/>
          <p:cNvSpPr txBox="1"/>
          <p:nvPr/>
        </p:nvSpPr>
        <p:spPr>
          <a:xfrm>
            <a:off x="7025325" y="249200"/>
            <a:ext cx="1542300" cy="615600"/>
          </a:xfrm>
          <a:prstGeom prst="rect">
            <a:avLst/>
          </a:prstGeom>
          <a:solidFill>
            <a:srgbClr val="FF00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a:t>FUNCTIONAL DIVERSITY</a:t>
            </a:r>
            <a:endParaRPr b="1"/>
          </a:p>
        </p:txBody>
      </p:sp>
      <p:sp>
        <p:nvSpPr>
          <p:cNvPr id="818" name="Google Shape;818;p63"/>
          <p:cNvSpPr/>
          <p:nvPr/>
        </p:nvSpPr>
        <p:spPr>
          <a:xfrm>
            <a:off x="4104350" y="3617725"/>
            <a:ext cx="720300" cy="333000"/>
          </a:xfrm>
          <a:prstGeom prst="donut">
            <a:avLst>
              <a:gd fmla="val 7663" name="adj"/>
            </a:avLst>
          </a:prstGeom>
          <a:solidFill>
            <a:srgbClr val="00FFFF"/>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63"/>
          <p:cNvSpPr/>
          <p:nvPr/>
        </p:nvSpPr>
        <p:spPr>
          <a:xfrm>
            <a:off x="4028150" y="3922525"/>
            <a:ext cx="3261600" cy="333000"/>
          </a:xfrm>
          <a:prstGeom prst="donut">
            <a:avLst>
              <a:gd fmla="val 7663" name="adj"/>
            </a:avLst>
          </a:prstGeom>
          <a:solidFill>
            <a:schemeClr val="accent1"/>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63"/>
          <p:cNvSpPr/>
          <p:nvPr/>
        </p:nvSpPr>
        <p:spPr>
          <a:xfrm>
            <a:off x="4028150" y="4227325"/>
            <a:ext cx="3261600" cy="333000"/>
          </a:xfrm>
          <a:prstGeom prst="donut">
            <a:avLst>
              <a:gd fmla="val 7663" name="adj"/>
            </a:avLst>
          </a:prstGeom>
          <a:solidFill>
            <a:schemeClr val="accent1"/>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63"/>
          <p:cNvSpPr/>
          <p:nvPr/>
        </p:nvSpPr>
        <p:spPr>
          <a:xfrm>
            <a:off x="7457150" y="3617725"/>
            <a:ext cx="720300" cy="333000"/>
          </a:xfrm>
          <a:prstGeom prst="donut">
            <a:avLst>
              <a:gd fmla="val 7663" name="adj"/>
            </a:avLst>
          </a:prstGeom>
          <a:solidFill>
            <a:srgbClr val="00FFFF"/>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Introduction:</a:t>
            </a:r>
            <a:endParaRPr/>
          </a:p>
          <a:p>
            <a:pPr indent="0" lvl="0" marL="0" rtl="0" algn="l">
              <a:spcBef>
                <a:spcPts val="0"/>
              </a:spcBef>
              <a:spcAft>
                <a:spcPts val="0"/>
              </a:spcAft>
              <a:buNone/>
            </a:pPr>
            <a:r>
              <a:rPr lang="tr"/>
              <a:t>Theoretical Background</a:t>
            </a:r>
            <a:endParaRPr sz="1000"/>
          </a:p>
        </p:txBody>
      </p:sp>
      <p:sp>
        <p:nvSpPr>
          <p:cNvPr id="132" name="Google Shape;132;p19"/>
          <p:cNvSpPr txBox="1"/>
          <p:nvPr>
            <p:ph type="title"/>
          </p:nvPr>
        </p:nvSpPr>
        <p:spPr>
          <a:xfrm>
            <a:off x="1297502" y="928000"/>
            <a:ext cx="35304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sz="700"/>
          </a:p>
          <a:p>
            <a:pPr indent="0" lvl="0" marL="0" rtl="0" algn="l">
              <a:lnSpc>
                <a:spcPct val="115000"/>
              </a:lnSpc>
              <a:spcBef>
                <a:spcPts val="400"/>
              </a:spcBef>
              <a:spcAft>
                <a:spcPts val="1600"/>
              </a:spcAft>
              <a:buNone/>
            </a:pPr>
            <a:r>
              <a:t/>
            </a:r>
            <a:endParaRPr/>
          </a:p>
        </p:txBody>
      </p:sp>
      <p:sp>
        <p:nvSpPr>
          <p:cNvPr id="133" name="Google Shape;133;p19"/>
          <p:cNvSpPr txBox="1"/>
          <p:nvPr>
            <p:ph idx="1" type="body"/>
          </p:nvPr>
        </p:nvSpPr>
        <p:spPr>
          <a:xfrm>
            <a:off x="291000" y="1581500"/>
            <a:ext cx="8936700" cy="206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688"/>
              <a:buNone/>
            </a:pPr>
            <a:r>
              <a:t/>
            </a:r>
            <a:endParaRPr sz="1300"/>
          </a:p>
        </p:txBody>
      </p:sp>
      <p:pic>
        <p:nvPicPr>
          <p:cNvPr id="134" name="Google Shape;134;p19"/>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135" name="Google Shape;135;p19"/>
          <p:cNvSpPr txBox="1"/>
          <p:nvPr/>
        </p:nvSpPr>
        <p:spPr>
          <a:xfrm>
            <a:off x="4827900" y="4174700"/>
            <a:ext cx="40134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t/>
            </a:r>
            <a:endParaRPr/>
          </a:p>
        </p:txBody>
      </p:sp>
      <p:sp>
        <p:nvSpPr>
          <p:cNvPr id="136" name="Google Shape;136;p19"/>
          <p:cNvSpPr txBox="1"/>
          <p:nvPr/>
        </p:nvSpPr>
        <p:spPr>
          <a:xfrm>
            <a:off x="441450" y="4569925"/>
            <a:ext cx="37452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pic>
        <p:nvPicPr>
          <p:cNvPr id="137" name="Google Shape;137;p19"/>
          <p:cNvPicPr preferRelativeResize="0"/>
          <p:nvPr/>
        </p:nvPicPr>
        <p:blipFill>
          <a:blip r:embed="rId4">
            <a:alphaModFix/>
          </a:blip>
          <a:stretch>
            <a:fillRect/>
          </a:stretch>
        </p:blipFill>
        <p:spPr>
          <a:xfrm>
            <a:off x="2864000" y="159750"/>
            <a:ext cx="3600450" cy="4657725"/>
          </a:xfrm>
          <a:prstGeom prst="rect">
            <a:avLst/>
          </a:prstGeom>
          <a:noFill/>
          <a:ln>
            <a:noFill/>
          </a:ln>
        </p:spPr>
      </p:pic>
      <p:sp>
        <p:nvSpPr>
          <p:cNvPr id="138" name="Google Shape;138;p19"/>
          <p:cNvSpPr txBox="1"/>
          <p:nvPr/>
        </p:nvSpPr>
        <p:spPr>
          <a:xfrm>
            <a:off x="2864000" y="4785350"/>
            <a:ext cx="42519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solidFill>
                  <a:schemeClr val="dk1"/>
                </a:solidFill>
              </a:rPr>
              <a:t>Figure 2. Structures of the nidoviruses (Enjuanes et al., 2006).</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sp>
        <p:nvSpPr>
          <p:cNvPr id="139" name="Google Shape;139;p19"/>
          <p:cNvSpPr txBox="1"/>
          <p:nvPr/>
        </p:nvSpPr>
        <p:spPr>
          <a:xfrm>
            <a:off x="381000" y="1828800"/>
            <a:ext cx="2193900" cy="10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tr" sz="1800">
                <a:solidFill>
                  <a:schemeClr val="dk1"/>
                </a:solidFill>
              </a:rPr>
              <a:t>The structures of the nidoviruses are generally similar.</a:t>
            </a:r>
            <a:endParaRPr sz="1800">
              <a:solidFill>
                <a:schemeClr val="dk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64"/>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Conclusion</a:t>
            </a:r>
            <a:endParaRPr sz="1000"/>
          </a:p>
        </p:txBody>
      </p:sp>
      <p:sp>
        <p:nvSpPr>
          <p:cNvPr id="827" name="Google Shape;827;p64"/>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tr"/>
              <a:t>5. Conclusion</a:t>
            </a:r>
            <a:endParaRPr/>
          </a:p>
        </p:txBody>
      </p:sp>
      <p:sp>
        <p:nvSpPr>
          <p:cNvPr id="828" name="Google Shape;828;p64"/>
          <p:cNvSpPr txBox="1"/>
          <p:nvPr>
            <p:ph idx="1" type="body"/>
          </p:nvPr>
        </p:nvSpPr>
        <p:spPr>
          <a:xfrm>
            <a:off x="6089326" y="1258100"/>
            <a:ext cx="3006900" cy="18858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Clr>
                <a:schemeClr val="dk1"/>
              </a:buClr>
              <a:buSzPts val="1100"/>
              <a:buFont typeface="Arial"/>
              <a:buNone/>
            </a:pPr>
            <a:r>
              <a:rPr lang="tr" sz="1300"/>
              <a:t>Although it was not analyzed in detail because of the problem of small data, the results can give an insight for the researchers to develop protective treatments against pathogens by enhancing the host microbiome.</a:t>
            </a:r>
            <a:endParaRPr sz="1300">
              <a:solidFill>
                <a:srgbClr val="000000"/>
              </a:solidFill>
            </a:endParaRPr>
          </a:p>
          <a:p>
            <a:pPr indent="0" lvl="0" marL="0" rtl="0" algn="l">
              <a:lnSpc>
                <a:spcPct val="100000"/>
              </a:lnSpc>
              <a:spcBef>
                <a:spcPts val="1200"/>
              </a:spcBef>
              <a:spcAft>
                <a:spcPts val="1200"/>
              </a:spcAft>
              <a:buNone/>
            </a:pPr>
            <a:r>
              <a:t/>
            </a:r>
            <a:endParaRPr sz="1300">
              <a:solidFill>
                <a:srgbClr val="000000"/>
              </a:solidFill>
            </a:endParaRPr>
          </a:p>
        </p:txBody>
      </p:sp>
      <p:grpSp>
        <p:nvGrpSpPr>
          <p:cNvPr id="829" name="Google Shape;829;p64"/>
          <p:cNvGrpSpPr/>
          <p:nvPr/>
        </p:nvGrpSpPr>
        <p:grpSpPr>
          <a:xfrm>
            <a:off x="3409722" y="824063"/>
            <a:ext cx="2351902" cy="3495474"/>
            <a:chOff x="3409722" y="824063"/>
            <a:chExt cx="2351902" cy="3495474"/>
          </a:xfrm>
        </p:grpSpPr>
        <p:sp>
          <p:nvSpPr>
            <p:cNvPr id="830" name="Google Shape;830;p64"/>
            <p:cNvSpPr/>
            <p:nvPr/>
          </p:nvSpPr>
          <p:spPr>
            <a:xfrm rot="-5400000">
              <a:off x="2850822" y="1408938"/>
              <a:ext cx="3469500" cy="23517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64"/>
            <p:cNvSpPr/>
            <p:nvPr/>
          </p:nvSpPr>
          <p:spPr>
            <a:xfrm rot="-5400000">
              <a:off x="2851024" y="1382963"/>
              <a:ext cx="3469500" cy="23517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64"/>
            <p:cNvSpPr/>
            <p:nvPr/>
          </p:nvSpPr>
          <p:spPr>
            <a:xfrm>
              <a:off x="4349865" y="4144403"/>
              <a:ext cx="471000" cy="657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833" name="Google Shape;833;p64"/>
          <p:cNvPicPr preferRelativeResize="0"/>
          <p:nvPr/>
        </p:nvPicPr>
        <p:blipFill rotWithShape="1">
          <a:blip r:embed="rId3">
            <a:alphaModFix/>
          </a:blip>
          <a:srcRect b="21737" l="55042" r="26199" t="50090"/>
          <a:stretch/>
        </p:blipFill>
        <p:spPr>
          <a:xfrm>
            <a:off x="3409739" y="978859"/>
            <a:ext cx="2351700" cy="3061800"/>
          </a:xfrm>
          <a:prstGeom prst="rect">
            <a:avLst/>
          </a:prstGeom>
          <a:noFill/>
          <a:ln>
            <a:noFill/>
          </a:ln>
        </p:spPr>
      </p:pic>
      <p:sp>
        <p:nvSpPr>
          <p:cNvPr id="834" name="Google Shape;834;p64"/>
          <p:cNvSpPr/>
          <p:nvPr/>
        </p:nvSpPr>
        <p:spPr>
          <a:xfrm flipH="1">
            <a:off x="3409382" y="979361"/>
            <a:ext cx="2351700" cy="3061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5" name="Google Shape;835;p64"/>
          <p:cNvPicPr preferRelativeResize="0"/>
          <p:nvPr/>
        </p:nvPicPr>
        <p:blipFill>
          <a:blip r:embed="rId4">
            <a:alphaModFix/>
          </a:blip>
          <a:stretch>
            <a:fillRect/>
          </a:stretch>
        </p:blipFill>
        <p:spPr>
          <a:xfrm rot="5399997">
            <a:off x="2090379" y="1218927"/>
            <a:ext cx="5144324" cy="2706469"/>
          </a:xfrm>
          <a:prstGeom prst="rect">
            <a:avLst/>
          </a:prstGeom>
          <a:noFill/>
          <a:ln>
            <a:noFill/>
          </a:ln>
        </p:spPr>
      </p:pic>
      <p:pic>
        <p:nvPicPr>
          <p:cNvPr id="836" name="Google Shape;836;p64"/>
          <p:cNvPicPr preferRelativeResize="0"/>
          <p:nvPr/>
        </p:nvPicPr>
        <p:blipFill>
          <a:blip r:embed="rId4">
            <a:alphaModFix/>
          </a:blip>
          <a:stretch>
            <a:fillRect/>
          </a:stretch>
        </p:blipFill>
        <p:spPr>
          <a:xfrm>
            <a:off x="-1365975" y="0"/>
            <a:ext cx="2503274" cy="13169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0" name="Shape 840"/>
        <p:cNvGrpSpPr/>
        <p:nvPr/>
      </p:nvGrpSpPr>
      <p:grpSpPr>
        <a:xfrm>
          <a:off x="0" y="0"/>
          <a:ext cx="0" cy="0"/>
          <a:chOff x="0" y="0"/>
          <a:chExt cx="0" cy="0"/>
        </a:xfrm>
      </p:grpSpPr>
      <p:sp>
        <p:nvSpPr>
          <p:cNvPr id="841" name="Google Shape;841;p65"/>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000"/>
          </a:p>
        </p:txBody>
      </p:sp>
      <p:sp>
        <p:nvSpPr>
          <p:cNvPr id="842" name="Google Shape;842;p65"/>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tr"/>
              <a:t>Thank you!</a:t>
            </a:r>
            <a:endParaRPr/>
          </a:p>
        </p:txBody>
      </p:sp>
      <p:sp>
        <p:nvSpPr>
          <p:cNvPr id="843" name="Google Shape;843;p65"/>
          <p:cNvSpPr txBox="1"/>
          <p:nvPr>
            <p:ph idx="1" type="body"/>
          </p:nvPr>
        </p:nvSpPr>
        <p:spPr>
          <a:xfrm>
            <a:off x="6089326" y="1258100"/>
            <a:ext cx="3006900" cy="1885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t/>
            </a:r>
            <a:endParaRPr sz="1300">
              <a:solidFill>
                <a:srgbClr val="000000"/>
              </a:solidFill>
            </a:endParaRPr>
          </a:p>
        </p:txBody>
      </p:sp>
      <p:grpSp>
        <p:nvGrpSpPr>
          <p:cNvPr id="844" name="Google Shape;844;p65"/>
          <p:cNvGrpSpPr/>
          <p:nvPr/>
        </p:nvGrpSpPr>
        <p:grpSpPr>
          <a:xfrm>
            <a:off x="3409722" y="824063"/>
            <a:ext cx="2351902" cy="3495474"/>
            <a:chOff x="3409722" y="824063"/>
            <a:chExt cx="2351902" cy="3495474"/>
          </a:xfrm>
        </p:grpSpPr>
        <p:sp>
          <p:nvSpPr>
            <p:cNvPr id="845" name="Google Shape;845;p65"/>
            <p:cNvSpPr/>
            <p:nvPr/>
          </p:nvSpPr>
          <p:spPr>
            <a:xfrm rot="-5400000">
              <a:off x="2850822" y="1408938"/>
              <a:ext cx="3469500" cy="23517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65"/>
            <p:cNvSpPr/>
            <p:nvPr/>
          </p:nvSpPr>
          <p:spPr>
            <a:xfrm rot="-5400000">
              <a:off x="2851024" y="1382963"/>
              <a:ext cx="3469500" cy="23517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65"/>
            <p:cNvSpPr/>
            <p:nvPr/>
          </p:nvSpPr>
          <p:spPr>
            <a:xfrm>
              <a:off x="4349865" y="4144403"/>
              <a:ext cx="471000" cy="657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848" name="Google Shape;848;p65"/>
          <p:cNvPicPr preferRelativeResize="0"/>
          <p:nvPr/>
        </p:nvPicPr>
        <p:blipFill rotWithShape="1">
          <a:blip r:embed="rId3">
            <a:alphaModFix/>
          </a:blip>
          <a:srcRect b="21737" l="55042" r="26199" t="50090"/>
          <a:stretch/>
        </p:blipFill>
        <p:spPr>
          <a:xfrm>
            <a:off x="3409739" y="978859"/>
            <a:ext cx="2351700" cy="3061800"/>
          </a:xfrm>
          <a:prstGeom prst="rect">
            <a:avLst/>
          </a:prstGeom>
          <a:noFill/>
          <a:ln>
            <a:noFill/>
          </a:ln>
        </p:spPr>
      </p:pic>
      <p:sp>
        <p:nvSpPr>
          <p:cNvPr id="849" name="Google Shape;849;p65"/>
          <p:cNvSpPr/>
          <p:nvPr/>
        </p:nvSpPr>
        <p:spPr>
          <a:xfrm flipH="1">
            <a:off x="3409382" y="979361"/>
            <a:ext cx="2351700" cy="3061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50" name="Google Shape;850;p65"/>
          <p:cNvPicPr preferRelativeResize="0"/>
          <p:nvPr/>
        </p:nvPicPr>
        <p:blipFill>
          <a:blip r:embed="rId4">
            <a:alphaModFix/>
          </a:blip>
          <a:stretch>
            <a:fillRect/>
          </a:stretch>
        </p:blipFill>
        <p:spPr>
          <a:xfrm rot="5399997">
            <a:off x="2090379" y="1218927"/>
            <a:ext cx="5144324" cy="2706469"/>
          </a:xfrm>
          <a:prstGeom prst="rect">
            <a:avLst/>
          </a:prstGeom>
          <a:noFill/>
          <a:ln>
            <a:noFill/>
          </a:ln>
        </p:spPr>
      </p:pic>
      <p:pic>
        <p:nvPicPr>
          <p:cNvPr id="851" name="Google Shape;851;p65"/>
          <p:cNvPicPr preferRelativeResize="0"/>
          <p:nvPr/>
        </p:nvPicPr>
        <p:blipFill>
          <a:blip r:embed="rId4">
            <a:alphaModFix/>
          </a:blip>
          <a:stretch>
            <a:fillRect/>
          </a:stretch>
        </p:blipFill>
        <p:spPr>
          <a:xfrm>
            <a:off x="-1365975" y="0"/>
            <a:ext cx="2503274" cy="13169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66"/>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000"/>
          </a:p>
        </p:txBody>
      </p:sp>
      <p:sp>
        <p:nvSpPr>
          <p:cNvPr id="857" name="Google Shape;857;p66"/>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tr"/>
              <a:t>Additional Slides</a:t>
            </a:r>
            <a:endParaRPr/>
          </a:p>
        </p:txBody>
      </p:sp>
      <p:sp>
        <p:nvSpPr>
          <p:cNvPr id="858" name="Google Shape;858;p66"/>
          <p:cNvSpPr txBox="1"/>
          <p:nvPr>
            <p:ph idx="1" type="body"/>
          </p:nvPr>
        </p:nvSpPr>
        <p:spPr>
          <a:xfrm>
            <a:off x="6089326" y="1258100"/>
            <a:ext cx="3006900" cy="1885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None/>
            </a:pPr>
            <a:r>
              <a:t/>
            </a:r>
            <a:endParaRPr sz="1300">
              <a:solidFill>
                <a:srgbClr val="000000"/>
              </a:solidFill>
            </a:endParaRPr>
          </a:p>
        </p:txBody>
      </p:sp>
      <p:grpSp>
        <p:nvGrpSpPr>
          <p:cNvPr id="859" name="Google Shape;859;p66"/>
          <p:cNvGrpSpPr/>
          <p:nvPr/>
        </p:nvGrpSpPr>
        <p:grpSpPr>
          <a:xfrm>
            <a:off x="3409722" y="824063"/>
            <a:ext cx="2351902" cy="3495474"/>
            <a:chOff x="3409722" y="824063"/>
            <a:chExt cx="2351902" cy="3495474"/>
          </a:xfrm>
        </p:grpSpPr>
        <p:sp>
          <p:nvSpPr>
            <p:cNvPr id="860" name="Google Shape;860;p66"/>
            <p:cNvSpPr/>
            <p:nvPr/>
          </p:nvSpPr>
          <p:spPr>
            <a:xfrm rot="-5400000">
              <a:off x="2850822" y="1408938"/>
              <a:ext cx="3469500" cy="23517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66"/>
            <p:cNvSpPr/>
            <p:nvPr/>
          </p:nvSpPr>
          <p:spPr>
            <a:xfrm rot="-5400000">
              <a:off x="2851024" y="1382963"/>
              <a:ext cx="3469500" cy="23517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66"/>
            <p:cNvSpPr/>
            <p:nvPr/>
          </p:nvSpPr>
          <p:spPr>
            <a:xfrm>
              <a:off x="4349865" y="4144403"/>
              <a:ext cx="471000" cy="657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863" name="Google Shape;863;p66"/>
          <p:cNvPicPr preferRelativeResize="0"/>
          <p:nvPr/>
        </p:nvPicPr>
        <p:blipFill rotWithShape="1">
          <a:blip r:embed="rId3">
            <a:alphaModFix/>
          </a:blip>
          <a:srcRect b="21737" l="55042" r="26199" t="50090"/>
          <a:stretch/>
        </p:blipFill>
        <p:spPr>
          <a:xfrm>
            <a:off x="3409739" y="978859"/>
            <a:ext cx="2351700" cy="3061800"/>
          </a:xfrm>
          <a:prstGeom prst="rect">
            <a:avLst/>
          </a:prstGeom>
          <a:noFill/>
          <a:ln>
            <a:noFill/>
          </a:ln>
        </p:spPr>
      </p:pic>
      <p:sp>
        <p:nvSpPr>
          <p:cNvPr id="864" name="Google Shape;864;p66"/>
          <p:cNvSpPr/>
          <p:nvPr/>
        </p:nvSpPr>
        <p:spPr>
          <a:xfrm flipH="1">
            <a:off x="3409382" y="979361"/>
            <a:ext cx="2351700" cy="3061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65" name="Google Shape;865;p66"/>
          <p:cNvPicPr preferRelativeResize="0"/>
          <p:nvPr/>
        </p:nvPicPr>
        <p:blipFill>
          <a:blip r:embed="rId4">
            <a:alphaModFix/>
          </a:blip>
          <a:stretch>
            <a:fillRect/>
          </a:stretch>
        </p:blipFill>
        <p:spPr>
          <a:xfrm rot="5399997">
            <a:off x="2090379" y="1218927"/>
            <a:ext cx="5144324" cy="2706469"/>
          </a:xfrm>
          <a:prstGeom prst="rect">
            <a:avLst/>
          </a:prstGeom>
          <a:noFill/>
          <a:ln>
            <a:noFill/>
          </a:ln>
        </p:spPr>
      </p:pic>
      <p:pic>
        <p:nvPicPr>
          <p:cNvPr id="866" name="Google Shape;866;p66"/>
          <p:cNvPicPr preferRelativeResize="0"/>
          <p:nvPr/>
        </p:nvPicPr>
        <p:blipFill>
          <a:blip r:embed="rId4">
            <a:alphaModFix/>
          </a:blip>
          <a:stretch>
            <a:fillRect/>
          </a:stretch>
        </p:blipFill>
        <p:spPr>
          <a:xfrm>
            <a:off x="-1365975" y="0"/>
            <a:ext cx="2503274" cy="13169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67"/>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sp>
        <p:nvSpPr>
          <p:cNvPr id="872" name="Google Shape;872;p67"/>
          <p:cNvSpPr txBox="1"/>
          <p:nvPr>
            <p:ph idx="1" type="body"/>
          </p:nvPr>
        </p:nvSpPr>
        <p:spPr>
          <a:xfrm>
            <a:off x="291000" y="1581500"/>
            <a:ext cx="1733100" cy="206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688"/>
              <a:buNone/>
            </a:pPr>
            <a:r>
              <a:rPr lang="tr" sz="1300"/>
              <a:t>Why economy impact COVID-19 deaths?</a:t>
            </a:r>
            <a:endParaRPr sz="1300"/>
          </a:p>
        </p:txBody>
      </p:sp>
      <p:pic>
        <p:nvPicPr>
          <p:cNvPr id="873" name="Google Shape;873;p67"/>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874" name="Google Shape;874;p67"/>
          <p:cNvSpPr txBox="1"/>
          <p:nvPr/>
        </p:nvSpPr>
        <p:spPr>
          <a:xfrm>
            <a:off x="4988100" y="3987225"/>
            <a:ext cx="40128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t/>
            </a:r>
            <a:endParaRPr i="1" sz="1100">
              <a:solidFill>
                <a:schemeClr val="dk1"/>
              </a:solidFill>
            </a:endParaRPr>
          </a:p>
        </p:txBody>
      </p:sp>
      <p:pic>
        <p:nvPicPr>
          <p:cNvPr id="875" name="Google Shape;875;p67"/>
          <p:cNvPicPr preferRelativeResize="0"/>
          <p:nvPr/>
        </p:nvPicPr>
        <p:blipFill>
          <a:blip r:embed="rId4">
            <a:alphaModFix/>
          </a:blip>
          <a:stretch>
            <a:fillRect/>
          </a:stretch>
        </p:blipFill>
        <p:spPr>
          <a:xfrm>
            <a:off x="2390049" y="44754"/>
            <a:ext cx="5047675" cy="48390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9" name="Shape 879"/>
        <p:cNvGrpSpPr/>
        <p:nvPr/>
      </p:nvGrpSpPr>
      <p:grpSpPr>
        <a:xfrm>
          <a:off x="0" y="0"/>
          <a:ext cx="0" cy="0"/>
          <a:chOff x="0" y="0"/>
          <a:chExt cx="0" cy="0"/>
        </a:xfrm>
      </p:grpSpPr>
      <p:sp>
        <p:nvSpPr>
          <p:cNvPr id="880" name="Google Shape;880;p68"/>
          <p:cNvSpPr txBox="1"/>
          <p:nvPr>
            <p:ph idx="2" type="title"/>
          </p:nvPr>
        </p:nvSpPr>
        <p:spPr>
          <a:xfrm>
            <a:off x="1297500" y="459500"/>
            <a:ext cx="73527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300"/>
              <a:t>Spike protein</a:t>
            </a:r>
            <a:endParaRPr sz="1300"/>
          </a:p>
        </p:txBody>
      </p:sp>
      <p:pic>
        <p:nvPicPr>
          <p:cNvPr id="881" name="Google Shape;881;p68"/>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882" name="Google Shape;882;p68"/>
          <p:cNvSpPr txBox="1"/>
          <p:nvPr/>
        </p:nvSpPr>
        <p:spPr>
          <a:xfrm>
            <a:off x="812150" y="4416275"/>
            <a:ext cx="3700500" cy="101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solidFill>
                  <a:srgbClr val="000000"/>
                </a:solidFill>
              </a:rPr>
              <a:t>Figure 10. Schematic representation of the SARS-CoV-2 Spike protein (Y. Huang et al., 2020).</a:t>
            </a:r>
            <a:endParaRPr sz="1100">
              <a:solidFill>
                <a:srgbClr val="000000"/>
              </a:solidFill>
            </a:endParaRPr>
          </a:p>
          <a:p>
            <a:pPr indent="0" lvl="0" marL="0" rtl="0" algn="l">
              <a:lnSpc>
                <a:spcPct val="150000"/>
              </a:lnSpc>
              <a:spcBef>
                <a:spcPts val="1200"/>
              </a:spcBef>
              <a:spcAft>
                <a:spcPts val="1200"/>
              </a:spcAft>
              <a:buNone/>
            </a:pPr>
            <a:r>
              <a:t/>
            </a:r>
            <a:endParaRPr sz="1100">
              <a:solidFill>
                <a:srgbClr val="000000"/>
              </a:solidFill>
            </a:endParaRPr>
          </a:p>
        </p:txBody>
      </p:sp>
      <p:pic>
        <p:nvPicPr>
          <p:cNvPr id="883" name="Google Shape;883;p68"/>
          <p:cNvPicPr preferRelativeResize="0"/>
          <p:nvPr/>
        </p:nvPicPr>
        <p:blipFill>
          <a:blip r:embed="rId4">
            <a:alphaModFix/>
          </a:blip>
          <a:stretch>
            <a:fillRect/>
          </a:stretch>
        </p:blipFill>
        <p:spPr>
          <a:xfrm>
            <a:off x="1137300" y="1357225"/>
            <a:ext cx="3543751" cy="2625837"/>
          </a:xfrm>
          <a:prstGeom prst="rect">
            <a:avLst/>
          </a:prstGeom>
          <a:noFill/>
          <a:ln>
            <a:noFill/>
          </a:ln>
        </p:spPr>
      </p:pic>
      <p:sp>
        <p:nvSpPr>
          <p:cNvPr id="884" name="Google Shape;884;p68"/>
          <p:cNvSpPr txBox="1"/>
          <p:nvPr/>
        </p:nvSpPr>
        <p:spPr>
          <a:xfrm>
            <a:off x="4680725" y="4381500"/>
            <a:ext cx="4536900" cy="101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solidFill>
                  <a:srgbClr val="000000"/>
                </a:solidFill>
              </a:rPr>
              <a:t>Figure 11.  SARS-CoV-2 coronavirus spike sequence variation (V’kovski et al., 2021).</a:t>
            </a:r>
            <a:endParaRPr sz="1100">
              <a:solidFill>
                <a:srgbClr val="000000"/>
              </a:solidFill>
            </a:endParaRPr>
          </a:p>
          <a:p>
            <a:pPr indent="0" lvl="0" marL="0" rtl="0" algn="l">
              <a:lnSpc>
                <a:spcPct val="150000"/>
              </a:lnSpc>
              <a:spcBef>
                <a:spcPts val="1200"/>
              </a:spcBef>
              <a:spcAft>
                <a:spcPts val="1200"/>
              </a:spcAft>
              <a:buNone/>
            </a:pPr>
            <a:r>
              <a:t/>
            </a:r>
            <a:endParaRPr sz="1100">
              <a:solidFill>
                <a:srgbClr val="000000"/>
              </a:solidFill>
            </a:endParaRPr>
          </a:p>
        </p:txBody>
      </p:sp>
      <p:pic>
        <p:nvPicPr>
          <p:cNvPr id="885" name="Google Shape;885;p68"/>
          <p:cNvPicPr preferRelativeResize="0"/>
          <p:nvPr/>
        </p:nvPicPr>
        <p:blipFill>
          <a:blip r:embed="rId5">
            <a:alphaModFix/>
          </a:blip>
          <a:stretch>
            <a:fillRect/>
          </a:stretch>
        </p:blipFill>
        <p:spPr>
          <a:xfrm>
            <a:off x="4990650" y="782448"/>
            <a:ext cx="3543751" cy="359002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9" name="Shape 889"/>
        <p:cNvGrpSpPr/>
        <p:nvPr/>
      </p:nvGrpSpPr>
      <p:grpSpPr>
        <a:xfrm>
          <a:off x="0" y="0"/>
          <a:ext cx="0" cy="0"/>
          <a:chOff x="0" y="0"/>
          <a:chExt cx="0" cy="0"/>
        </a:xfrm>
      </p:grpSpPr>
      <p:sp>
        <p:nvSpPr>
          <p:cNvPr id="890" name="Google Shape;890;p69"/>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Vaccines</a:t>
            </a:r>
            <a:endParaRPr sz="1000"/>
          </a:p>
        </p:txBody>
      </p:sp>
      <p:sp>
        <p:nvSpPr>
          <p:cNvPr id="891" name="Google Shape;891;p69"/>
          <p:cNvSpPr txBox="1"/>
          <p:nvPr>
            <p:ph type="title"/>
          </p:nvPr>
        </p:nvSpPr>
        <p:spPr>
          <a:xfrm>
            <a:off x="1297502" y="928000"/>
            <a:ext cx="35304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0"/>
              </a:spcAft>
              <a:buNone/>
            </a:pPr>
            <a:r>
              <a:rPr b="1" lang="tr" sz="1300"/>
              <a:t>1.1.1</a:t>
            </a:r>
            <a:r>
              <a:rPr lang="tr" sz="700"/>
              <a:t>               </a:t>
            </a:r>
            <a:r>
              <a:rPr b="1" lang="tr" sz="1300"/>
              <a:t>COVID-19: Economic, sociological and technological aspects</a:t>
            </a:r>
            <a:endParaRPr b="1" sz="1300"/>
          </a:p>
          <a:p>
            <a:pPr indent="0" lvl="0" marL="0" rtl="0" algn="l">
              <a:lnSpc>
                <a:spcPct val="115000"/>
              </a:lnSpc>
              <a:spcBef>
                <a:spcPts val="400"/>
              </a:spcBef>
              <a:spcAft>
                <a:spcPts val="1600"/>
              </a:spcAft>
              <a:buNone/>
            </a:pPr>
            <a:r>
              <a:t/>
            </a:r>
            <a:endParaRPr/>
          </a:p>
        </p:txBody>
      </p:sp>
      <p:sp>
        <p:nvSpPr>
          <p:cNvPr id="892" name="Google Shape;892;p69"/>
          <p:cNvSpPr txBox="1"/>
          <p:nvPr>
            <p:ph idx="1" type="body"/>
          </p:nvPr>
        </p:nvSpPr>
        <p:spPr>
          <a:xfrm>
            <a:off x="291000" y="1581500"/>
            <a:ext cx="4536900" cy="206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88"/>
              <a:buNone/>
            </a:pPr>
            <a:r>
              <a:rPr lang="tr" sz="1300"/>
              <a:t>There are significant variations in COVID-19 susceptibility and severity/fatality from person to person (G. Anderson &amp; Reiter, 2020). </a:t>
            </a:r>
            <a:endParaRPr sz="1300"/>
          </a:p>
          <a:p>
            <a:pPr indent="0" lvl="0" marL="0" rtl="0" algn="l">
              <a:lnSpc>
                <a:spcPct val="100000"/>
              </a:lnSpc>
              <a:spcBef>
                <a:spcPts val="1200"/>
              </a:spcBef>
              <a:spcAft>
                <a:spcPts val="0"/>
              </a:spcAft>
              <a:buSzPts val="688"/>
              <a:buNone/>
            </a:pPr>
            <a:r>
              <a:rPr lang="tr" sz="1300"/>
              <a:t>A social transformation by affecting the human population in different aspects that can be categorized as economic, social, and technological (Mofijur et al., 2021). </a:t>
            </a:r>
            <a:endParaRPr sz="1300"/>
          </a:p>
          <a:p>
            <a:pPr indent="0" lvl="0" marL="0" rtl="0" algn="l">
              <a:lnSpc>
                <a:spcPct val="100000"/>
              </a:lnSpc>
              <a:spcBef>
                <a:spcPts val="1200"/>
              </a:spcBef>
              <a:spcAft>
                <a:spcPts val="0"/>
              </a:spcAft>
              <a:buSzPts val="688"/>
              <a:buNone/>
            </a:pPr>
            <a:r>
              <a:rPr lang="tr" sz="1300"/>
              <a:t>Some newly popular vaccines for the disease are based on DNA &amp; RNA technologies (Krammer, 2020). </a:t>
            </a:r>
            <a:endParaRPr sz="1300"/>
          </a:p>
          <a:p>
            <a:pPr indent="0" lvl="0" marL="0" rtl="0" algn="l">
              <a:lnSpc>
                <a:spcPct val="100000"/>
              </a:lnSpc>
              <a:spcBef>
                <a:spcPts val="1200"/>
              </a:spcBef>
              <a:spcAft>
                <a:spcPts val="1200"/>
              </a:spcAft>
              <a:buSzPts val="688"/>
              <a:buNone/>
            </a:pPr>
            <a:r>
              <a:rPr lang="tr" sz="1300"/>
              <a:t>The costs of the vaccines also have variants among the technologies, therefore there are vaccines for countries based on the levels of income (OECD Policy Responses to Coronavirus, 2021).</a:t>
            </a:r>
            <a:endParaRPr sz="1300"/>
          </a:p>
        </p:txBody>
      </p:sp>
      <p:pic>
        <p:nvPicPr>
          <p:cNvPr id="893" name="Google Shape;893;p69"/>
          <p:cNvPicPr preferRelativeResize="0"/>
          <p:nvPr/>
        </p:nvPicPr>
        <p:blipFill>
          <a:blip r:embed="rId3">
            <a:alphaModFix/>
          </a:blip>
          <a:stretch>
            <a:fillRect/>
          </a:stretch>
        </p:blipFill>
        <p:spPr>
          <a:xfrm>
            <a:off x="-1365975" y="0"/>
            <a:ext cx="2503274" cy="1316974"/>
          </a:xfrm>
          <a:prstGeom prst="rect">
            <a:avLst/>
          </a:prstGeom>
          <a:noFill/>
          <a:ln>
            <a:noFill/>
          </a:ln>
        </p:spPr>
      </p:pic>
      <p:pic>
        <p:nvPicPr>
          <p:cNvPr id="894" name="Google Shape;894;p69"/>
          <p:cNvPicPr preferRelativeResize="0"/>
          <p:nvPr/>
        </p:nvPicPr>
        <p:blipFill>
          <a:blip r:embed="rId4">
            <a:alphaModFix/>
          </a:blip>
          <a:stretch>
            <a:fillRect/>
          </a:stretch>
        </p:blipFill>
        <p:spPr>
          <a:xfrm>
            <a:off x="4827900" y="927988"/>
            <a:ext cx="4316100" cy="2963275"/>
          </a:xfrm>
          <a:prstGeom prst="rect">
            <a:avLst/>
          </a:prstGeom>
          <a:noFill/>
          <a:ln>
            <a:noFill/>
          </a:ln>
        </p:spPr>
      </p:pic>
      <p:sp>
        <p:nvSpPr>
          <p:cNvPr id="895" name="Google Shape;895;p69"/>
          <p:cNvSpPr txBox="1"/>
          <p:nvPr/>
        </p:nvSpPr>
        <p:spPr>
          <a:xfrm>
            <a:off x="4827900" y="4174700"/>
            <a:ext cx="40134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tr" sz="1100"/>
              <a:t>Figure 1. The vaccine types for COVID-19 (Krammer, 2020).</a:t>
            </a:r>
            <a:endParaRPr sz="11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9" name="Shape 899"/>
        <p:cNvGrpSpPr/>
        <p:nvPr/>
      </p:nvGrpSpPr>
      <p:grpSpPr>
        <a:xfrm>
          <a:off x="0" y="0"/>
          <a:ext cx="0" cy="0"/>
          <a:chOff x="0" y="0"/>
          <a:chExt cx="0" cy="0"/>
        </a:xfrm>
      </p:grpSpPr>
      <p:sp>
        <p:nvSpPr>
          <p:cNvPr id="900" name="Google Shape;900;p70"/>
          <p:cNvSpPr txBox="1"/>
          <p:nvPr>
            <p:ph idx="2" type="title"/>
          </p:nvPr>
        </p:nvSpPr>
        <p:spPr>
          <a:xfrm>
            <a:off x="1297500" y="459500"/>
            <a:ext cx="73011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000"/>
          </a:p>
        </p:txBody>
      </p:sp>
      <p:sp>
        <p:nvSpPr>
          <p:cNvPr id="901" name="Google Shape;901;p70"/>
          <p:cNvSpPr txBox="1"/>
          <p:nvPr>
            <p:ph type="title"/>
          </p:nvPr>
        </p:nvSpPr>
        <p:spPr>
          <a:xfrm>
            <a:off x="1297498" y="928000"/>
            <a:ext cx="71076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0"/>
              </a:spcAft>
              <a:buNone/>
            </a:pPr>
            <a:r>
              <a:rPr b="1" lang="tr" sz="1300"/>
              <a:t>1.1.2</a:t>
            </a:r>
            <a:r>
              <a:rPr lang="tr" sz="700"/>
              <a:t>            </a:t>
            </a:r>
            <a:r>
              <a:rPr b="1" lang="tr" sz="1300"/>
              <a:t>Urbanism, climate change and SARS-CoV-2</a:t>
            </a:r>
            <a:endParaRPr b="1" sz="1300"/>
          </a:p>
          <a:p>
            <a:pPr indent="0" lvl="0" marL="0" rtl="0" algn="l">
              <a:lnSpc>
                <a:spcPct val="115000"/>
              </a:lnSpc>
              <a:spcBef>
                <a:spcPts val="1400"/>
              </a:spcBef>
              <a:spcAft>
                <a:spcPts val="0"/>
              </a:spcAft>
              <a:buNone/>
            </a:pPr>
            <a:r>
              <a:t/>
            </a:r>
            <a:endParaRPr sz="700"/>
          </a:p>
          <a:p>
            <a:pPr indent="0" lvl="0" marL="0" rtl="0" algn="l">
              <a:lnSpc>
                <a:spcPct val="115000"/>
              </a:lnSpc>
              <a:spcBef>
                <a:spcPts val="400"/>
              </a:spcBef>
              <a:spcAft>
                <a:spcPts val="1600"/>
              </a:spcAft>
              <a:buNone/>
            </a:pPr>
            <a:r>
              <a:t/>
            </a:r>
            <a:endParaRPr/>
          </a:p>
        </p:txBody>
      </p:sp>
      <p:sp>
        <p:nvSpPr>
          <p:cNvPr id="902" name="Google Shape;902;p70"/>
          <p:cNvSpPr txBox="1"/>
          <p:nvPr>
            <p:ph idx="1" type="body"/>
          </p:nvPr>
        </p:nvSpPr>
        <p:spPr>
          <a:xfrm>
            <a:off x="291000" y="1581500"/>
            <a:ext cx="4536900" cy="206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88"/>
              <a:buNone/>
            </a:pPr>
            <a:r>
              <a:rPr b="1" lang="tr" sz="1300"/>
              <a:t>Climate change and urbanism</a:t>
            </a:r>
            <a:endParaRPr b="1" sz="1300"/>
          </a:p>
          <a:p>
            <a:pPr indent="0" lvl="0" marL="0" rtl="0" algn="l">
              <a:lnSpc>
                <a:spcPct val="100000"/>
              </a:lnSpc>
              <a:spcBef>
                <a:spcPts val="1200"/>
              </a:spcBef>
              <a:spcAft>
                <a:spcPts val="0"/>
              </a:spcAft>
              <a:buSzPts val="688"/>
              <a:buNone/>
            </a:pPr>
            <a:r>
              <a:rPr lang="tr" sz="1300"/>
              <a:t>These activities changed the earth's ecosystem by contributing industrial chemicals to the atmosphere (Daly &amp; Zannetti, 2007), destroying the floras and faunas, and decreasing biodiversity by human hands (Avise et al., 2009). </a:t>
            </a:r>
            <a:endParaRPr sz="1300"/>
          </a:p>
          <a:p>
            <a:pPr indent="0" lvl="0" marL="0" rtl="0" algn="l">
              <a:lnSpc>
                <a:spcPct val="100000"/>
              </a:lnSpc>
              <a:spcBef>
                <a:spcPts val="1200"/>
              </a:spcBef>
              <a:spcAft>
                <a:spcPts val="0"/>
              </a:spcAft>
              <a:buSzPts val="688"/>
              <a:buNone/>
            </a:pPr>
            <a:r>
              <a:rPr lang="tr" sz="1300"/>
              <a:t>The changes in the ecosystems can be seen firstly in microorganisms (Singh et al., 2010).</a:t>
            </a:r>
            <a:endParaRPr sz="1300"/>
          </a:p>
          <a:p>
            <a:pPr indent="0" lvl="0" marL="0" rtl="0" algn="l">
              <a:lnSpc>
                <a:spcPct val="100000"/>
              </a:lnSpc>
              <a:spcBef>
                <a:spcPts val="1200"/>
              </a:spcBef>
              <a:spcAft>
                <a:spcPts val="1200"/>
              </a:spcAft>
              <a:buSzPts val="688"/>
              <a:buNone/>
            </a:pPr>
            <a:r>
              <a:rPr lang="tr" sz="1300"/>
              <a:t>Since the SARS-CoV-2 virus is a type of virus that is emerging from the areas of the interactions between rural and urban patches, this virus is an example of a microbe that emerged from human population and wild organism interactions (A. Banerjee et al., 2021).</a:t>
            </a:r>
            <a:endParaRPr sz="1300"/>
          </a:p>
        </p:txBody>
      </p:sp>
      <p:pic>
        <p:nvPicPr>
          <p:cNvPr id="903" name="Google Shape;903;p70"/>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904" name="Google Shape;904;p70"/>
          <p:cNvSpPr txBox="1"/>
          <p:nvPr/>
        </p:nvSpPr>
        <p:spPr>
          <a:xfrm>
            <a:off x="4827900" y="4174700"/>
            <a:ext cx="40134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t/>
            </a:r>
            <a:endParaRPr/>
          </a:p>
        </p:txBody>
      </p:sp>
      <p:pic>
        <p:nvPicPr>
          <p:cNvPr id="905" name="Google Shape;905;p70"/>
          <p:cNvPicPr preferRelativeResize="0"/>
          <p:nvPr/>
        </p:nvPicPr>
        <p:blipFill>
          <a:blip r:embed="rId4">
            <a:alphaModFix/>
          </a:blip>
          <a:stretch>
            <a:fillRect/>
          </a:stretch>
        </p:blipFill>
        <p:spPr>
          <a:xfrm>
            <a:off x="4777675" y="1412525"/>
            <a:ext cx="4366326" cy="1980626"/>
          </a:xfrm>
          <a:prstGeom prst="rect">
            <a:avLst/>
          </a:prstGeom>
          <a:noFill/>
          <a:ln>
            <a:noFill/>
          </a:ln>
        </p:spPr>
      </p:pic>
      <p:sp>
        <p:nvSpPr>
          <p:cNvPr id="906" name="Google Shape;906;p70"/>
          <p:cNvSpPr txBox="1"/>
          <p:nvPr/>
        </p:nvSpPr>
        <p:spPr>
          <a:xfrm>
            <a:off x="5066725" y="3646700"/>
            <a:ext cx="4013400" cy="608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tr" sz="1100">
                <a:solidFill>
                  <a:schemeClr val="dk1"/>
                </a:solidFill>
              </a:rPr>
              <a:t>Figure 2. Zootonic diseases with the ipact of Climate Change and Social Structure (Khan et al., 2019).</a:t>
            </a:r>
            <a:endParaRPr sz="110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0" name="Shape 910"/>
        <p:cNvGrpSpPr/>
        <p:nvPr/>
      </p:nvGrpSpPr>
      <p:grpSpPr>
        <a:xfrm>
          <a:off x="0" y="0"/>
          <a:ext cx="0" cy="0"/>
          <a:chOff x="0" y="0"/>
          <a:chExt cx="0" cy="0"/>
        </a:xfrm>
      </p:grpSpPr>
      <p:sp>
        <p:nvSpPr>
          <p:cNvPr id="911" name="Google Shape;911;p71"/>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Introduction:</a:t>
            </a:r>
            <a:endParaRPr/>
          </a:p>
          <a:p>
            <a:pPr indent="0" lvl="0" marL="0" rtl="0" algn="l">
              <a:spcBef>
                <a:spcPts val="0"/>
              </a:spcBef>
              <a:spcAft>
                <a:spcPts val="0"/>
              </a:spcAft>
              <a:buNone/>
            </a:pPr>
            <a:r>
              <a:rPr lang="tr"/>
              <a:t>Theoretical Background</a:t>
            </a:r>
            <a:endParaRPr sz="1000"/>
          </a:p>
        </p:txBody>
      </p:sp>
      <p:sp>
        <p:nvSpPr>
          <p:cNvPr id="912" name="Google Shape;912;p71"/>
          <p:cNvSpPr txBox="1"/>
          <p:nvPr>
            <p:ph type="title"/>
          </p:nvPr>
        </p:nvSpPr>
        <p:spPr>
          <a:xfrm>
            <a:off x="1297498" y="928000"/>
            <a:ext cx="61926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0"/>
              </a:spcAft>
              <a:buNone/>
            </a:pPr>
            <a:r>
              <a:rPr b="1" lang="tr" sz="1300"/>
              <a:t>1.1.3</a:t>
            </a:r>
            <a:r>
              <a:rPr lang="tr" sz="700"/>
              <a:t>               </a:t>
            </a:r>
            <a:r>
              <a:rPr b="1" lang="tr" sz="1300"/>
              <a:t>Phylogeny, structure, and host interactions of SARS-CoV-2</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sz="700"/>
          </a:p>
          <a:p>
            <a:pPr indent="0" lvl="0" marL="0" rtl="0" algn="l">
              <a:lnSpc>
                <a:spcPct val="115000"/>
              </a:lnSpc>
              <a:spcBef>
                <a:spcPts val="400"/>
              </a:spcBef>
              <a:spcAft>
                <a:spcPts val="1600"/>
              </a:spcAft>
              <a:buNone/>
            </a:pPr>
            <a:r>
              <a:t/>
            </a:r>
            <a:endParaRPr/>
          </a:p>
        </p:txBody>
      </p:sp>
      <p:sp>
        <p:nvSpPr>
          <p:cNvPr id="913" name="Google Shape;913;p71"/>
          <p:cNvSpPr txBox="1"/>
          <p:nvPr>
            <p:ph idx="1" type="body"/>
          </p:nvPr>
        </p:nvSpPr>
        <p:spPr>
          <a:xfrm>
            <a:off x="291000" y="1581500"/>
            <a:ext cx="8936700" cy="206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688"/>
              <a:buNone/>
            </a:pPr>
            <a:r>
              <a:rPr lang="tr" sz="1300"/>
              <a:t>SARS-CoV-2 is an RNA virus belonging to the Nidovirales order Coronaviridae family) (Enjuanes et al., 2006). </a:t>
            </a:r>
            <a:endParaRPr sz="1300"/>
          </a:p>
        </p:txBody>
      </p:sp>
      <p:pic>
        <p:nvPicPr>
          <p:cNvPr id="914" name="Google Shape;914;p71"/>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915" name="Google Shape;915;p71"/>
          <p:cNvSpPr txBox="1"/>
          <p:nvPr/>
        </p:nvSpPr>
        <p:spPr>
          <a:xfrm>
            <a:off x="4827900" y="4174700"/>
            <a:ext cx="40134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t/>
            </a:r>
            <a:endParaRPr/>
          </a:p>
        </p:txBody>
      </p:sp>
      <p:sp>
        <p:nvSpPr>
          <p:cNvPr id="916" name="Google Shape;916;p71"/>
          <p:cNvSpPr txBox="1"/>
          <p:nvPr/>
        </p:nvSpPr>
        <p:spPr>
          <a:xfrm>
            <a:off x="5288925" y="4574900"/>
            <a:ext cx="37452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solidFill>
                  <a:schemeClr val="dk1"/>
                </a:solidFill>
              </a:rPr>
              <a:t>Figure 4 Nidovirales order (Enjuanes et al., 2006).</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pic>
        <p:nvPicPr>
          <p:cNvPr id="917" name="Google Shape;917;p71"/>
          <p:cNvPicPr preferRelativeResize="0"/>
          <p:nvPr/>
        </p:nvPicPr>
        <p:blipFill>
          <a:blip r:embed="rId4">
            <a:alphaModFix/>
          </a:blip>
          <a:stretch>
            <a:fillRect/>
          </a:stretch>
        </p:blipFill>
        <p:spPr>
          <a:xfrm>
            <a:off x="291000" y="1958175"/>
            <a:ext cx="5105400" cy="28956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72"/>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Introduction:</a:t>
            </a:r>
            <a:endParaRPr/>
          </a:p>
          <a:p>
            <a:pPr indent="0" lvl="0" marL="0" rtl="0" algn="l">
              <a:spcBef>
                <a:spcPts val="0"/>
              </a:spcBef>
              <a:spcAft>
                <a:spcPts val="0"/>
              </a:spcAft>
              <a:buNone/>
            </a:pPr>
            <a:r>
              <a:rPr lang="tr"/>
              <a:t>Theoretical Background</a:t>
            </a:r>
            <a:endParaRPr sz="1000"/>
          </a:p>
        </p:txBody>
      </p:sp>
      <p:sp>
        <p:nvSpPr>
          <p:cNvPr id="923" name="Google Shape;923;p72"/>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tr" sz="1300"/>
              <a:t>1.3.2</a:t>
            </a:r>
            <a:r>
              <a:rPr lang="tr" sz="700"/>
              <a:t>          </a:t>
            </a:r>
            <a:r>
              <a:rPr b="1" lang="tr" sz="1300"/>
              <a:t>Gut microbiome</a:t>
            </a:r>
            <a:endParaRPr b="1" sz="1300"/>
          </a:p>
          <a:p>
            <a:pPr indent="0" lvl="0" marL="0" rtl="0" algn="l">
              <a:lnSpc>
                <a:spcPct val="115000"/>
              </a:lnSpc>
              <a:spcBef>
                <a:spcPts val="1400"/>
              </a:spcBef>
              <a:spcAft>
                <a:spcPts val="0"/>
              </a:spcAft>
              <a:buNone/>
            </a:pPr>
            <a:r>
              <a:t/>
            </a:r>
            <a:endParaRPr sz="7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sp>
        <p:nvSpPr>
          <p:cNvPr id="924" name="Google Shape;924;p72"/>
          <p:cNvSpPr txBox="1"/>
          <p:nvPr>
            <p:ph idx="1" type="body"/>
          </p:nvPr>
        </p:nvSpPr>
        <p:spPr>
          <a:xfrm>
            <a:off x="291000" y="1581500"/>
            <a:ext cx="5067600" cy="206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88"/>
              <a:buNone/>
            </a:pPr>
            <a:r>
              <a:rPr lang="tr" sz="1300"/>
              <a:t>Enterotypes indicate a balanced relationship between the host and its microbiota (Arumugam et al., 2011). </a:t>
            </a:r>
            <a:endParaRPr sz="1300"/>
          </a:p>
          <a:p>
            <a:pPr indent="0" lvl="0" marL="0" rtl="0" algn="just">
              <a:spcBef>
                <a:spcPts val="1200"/>
              </a:spcBef>
              <a:spcAft>
                <a:spcPts val="0"/>
              </a:spcAft>
              <a:buSzPts val="1100"/>
              <a:buNone/>
            </a:pPr>
            <a:r>
              <a:rPr lang="tr" sz="1300"/>
              <a:t>The functional composition of different species is important for the intestinal microbiota (Arumugam et al., 2011; S. Banerjee et al., 2018). The human gut microbiome composition is affected by many factors. </a:t>
            </a:r>
            <a:endParaRPr sz="1300"/>
          </a:p>
          <a:p>
            <a:pPr indent="0" lvl="0" marL="0" rtl="0" algn="just">
              <a:spcBef>
                <a:spcPts val="1200"/>
              </a:spcBef>
              <a:spcAft>
                <a:spcPts val="0"/>
              </a:spcAft>
              <a:buSzPts val="1100"/>
              <a:buNone/>
            </a:pPr>
            <a:r>
              <a:rPr lang="tr" sz="1300"/>
              <a:t>Bacteroides are the dominant organisms of the gut microbiome in general, but in some enterotypes, Firmicutes can be the dominant organism (Arumugam et al., 2011; Mobeen et al., 2018; Trosvik &amp; de Muinck, 2015). Actinobacteria is the keystone taxon of the gut microbiota. Proteobacteria is the species that represents and explains the functional variation that occurs in the gut microbiome among different microbe compositions (Bradley &amp; Pollard, 2017).</a:t>
            </a:r>
            <a:endParaRPr sz="1300"/>
          </a:p>
          <a:p>
            <a:pPr indent="0" lvl="0" marL="0" rtl="0" algn="just">
              <a:spcBef>
                <a:spcPts val="1200"/>
              </a:spcBef>
              <a:spcAft>
                <a:spcPts val="0"/>
              </a:spcAft>
              <a:buClr>
                <a:schemeClr val="dk1"/>
              </a:buClr>
              <a:buSzPts val="1100"/>
              <a:buFont typeface="Arial"/>
              <a:buNone/>
            </a:pPr>
            <a:r>
              <a:t/>
            </a:r>
            <a:endParaRPr sz="1300"/>
          </a:p>
          <a:p>
            <a:pPr indent="0" lvl="0" marL="0" rtl="0" algn="l">
              <a:lnSpc>
                <a:spcPct val="100000"/>
              </a:lnSpc>
              <a:spcBef>
                <a:spcPts val="0"/>
              </a:spcBef>
              <a:spcAft>
                <a:spcPts val="1200"/>
              </a:spcAft>
              <a:buSzPts val="688"/>
              <a:buNone/>
            </a:pPr>
            <a:r>
              <a:t/>
            </a:r>
            <a:endParaRPr sz="1300"/>
          </a:p>
        </p:txBody>
      </p:sp>
      <p:pic>
        <p:nvPicPr>
          <p:cNvPr id="925" name="Google Shape;925;p72"/>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926" name="Google Shape;926;p72"/>
          <p:cNvSpPr txBox="1"/>
          <p:nvPr/>
        </p:nvSpPr>
        <p:spPr>
          <a:xfrm>
            <a:off x="5004600" y="2364825"/>
            <a:ext cx="40134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t/>
            </a:r>
            <a:endParaRPr sz="1100"/>
          </a:p>
        </p:txBody>
      </p:sp>
      <p:sp>
        <p:nvSpPr>
          <p:cNvPr id="927" name="Google Shape;927;p72"/>
          <p:cNvSpPr txBox="1"/>
          <p:nvPr/>
        </p:nvSpPr>
        <p:spPr>
          <a:xfrm>
            <a:off x="5537400" y="3796175"/>
            <a:ext cx="3530400" cy="101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solidFill>
                  <a:schemeClr val="dk1"/>
                </a:solidFill>
              </a:rPr>
              <a:t>Figure 13.  Gut microbiome representation (</a:t>
            </a:r>
            <a:r>
              <a:rPr i="1" lang="tr" sz="1100">
                <a:solidFill>
                  <a:schemeClr val="dk1"/>
                </a:solidFill>
              </a:rPr>
              <a:t>Google, 2021</a:t>
            </a:r>
            <a:r>
              <a:rPr lang="tr" sz="1100">
                <a:solidFill>
                  <a:schemeClr val="dk1"/>
                </a:solidFill>
              </a:rPr>
              <a:t>).</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pic>
        <p:nvPicPr>
          <p:cNvPr id="928" name="Google Shape;928;p72"/>
          <p:cNvPicPr preferRelativeResize="0"/>
          <p:nvPr/>
        </p:nvPicPr>
        <p:blipFill>
          <a:blip r:embed="rId4">
            <a:alphaModFix/>
          </a:blip>
          <a:stretch>
            <a:fillRect/>
          </a:stretch>
        </p:blipFill>
        <p:spPr>
          <a:xfrm>
            <a:off x="5537400" y="1781100"/>
            <a:ext cx="3480601" cy="201508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2" name="Shape 932"/>
        <p:cNvGrpSpPr/>
        <p:nvPr/>
      </p:nvGrpSpPr>
      <p:grpSpPr>
        <a:xfrm>
          <a:off x="0" y="0"/>
          <a:ext cx="0" cy="0"/>
          <a:chOff x="0" y="0"/>
          <a:chExt cx="0" cy="0"/>
        </a:xfrm>
      </p:grpSpPr>
      <p:sp>
        <p:nvSpPr>
          <p:cNvPr id="933" name="Google Shape;933;p73"/>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Introduction:</a:t>
            </a:r>
            <a:endParaRPr/>
          </a:p>
          <a:p>
            <a:pPr indent="0" lvl="0" marL="0" rtl="0" algn="l">
              <a:spcBef>
                <a:spcPts val="0"/>
              </a:spcBef>
              <a:spcAft>
                <a:spcPts val="0"/>
              </a:spcAft>
              <a:buNone/>
            </a:pPr>
            <a:r>
              <a:rPr lang="tr"/>
              <a:t>Theoretical Background</a:t>
            </a:r>
            <a:endParaRPr sz="1000"/>
          </a:p>
        </p:txBody>
      </p:sp>
      <p:sp>
        <p:nvSpPr>
          <p:cNvPr id="934" name="Google Shape;934;p73"/>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b="1" lang="tr" sz="1300"/>
              <a:t>1.3.3 </a:t>
            </a:r>
            <a:r>
              <a:rPr lang="tr" sz="700"/>
              <a:t> </a:t>
            </a:r>
            <a:r>
              <a:rPr b="1" lang="tr" sz="1300"/>
              <a:t>Gut microbiome and immune system</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sz="7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sp>
        <p:nvSpPr>
          <p:cNvPr id="935" name="Google Shape;935;p73"/>
          <p:cNvSpPr txBox="1"/>
          <p:nvPr>
            <p:ph idx="1" type="body"/>
          </p:nvPr>
        </p:nvSpPr>
        <p:spPr>
          <a:xfrm>
            <a:off x="291000" y="1581500"/>
            <a:ext cx="5067600" cy="206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88"/>
              <a:buNone/>
            </a:pPr>
            <a:r>
              <a:rPr lang="tr" sz="1300"/>
              <a:t>The gut microbiome is affected by diseases and also it affects the disease conditions: Rheumatoid arthritis, type 1 diabetes, inflammatory bowel disease (IBD), allergic diseases, systemic lupus erythematosus (SLE), skin-related autoimmune pathologies, neurological inflammatory diseases, and many cancer types can be counted among diseases related to gut microbiota (Lazar et al., 2018).  </a:t>
            </a:r>
            <a:endParaRPr sz="1300"/>
          </a:p>
          <a:p>
            <a:pPr indent="0" lvl="0" marL="0" rtl="0" algn="l">
              <a:lnSpc>
                <a:spcPct val="100000"/>
              </a:lnSpc>
              <a:spcBef>
                <a:spcPts val="1200"/>
              </a:spcBef>
              <a:spcAft>
                <a:spcPts val="0"/>
              </a:spcAft>
              <a:buSzPts val="688"/>
              <a:buNone/>
            </a:pPr>
            <a:r>
              <a:rPr lang="tr" sz="1300"/>
              <a:t>The composition of gut microbiota also changes during COVID-19 disease (Yeoh et al., 2021).</a:t>
            </a:r>
            <a:endParaRPr sz="1300"/>
          </a:p>
          <a:p>
            <a:pPr indent="0" lvl="0" marL="0" rtl="0" algn="just">
              <a:spcBef>
                <a:spcPts val="1200"/>
              </a:spcBef>
              <a:spcAft>
                <a:spcPts val="0"/>
              </a:spcAft>
              <a:buClr>
                <a:schemeClr val="dk1"/>
              </a:buClr>
              <a:buSzPts val="1100"/>
              <a:buFont typeface="Arial"/>
              <a:buNone/>
            </a:pPr>
            <a:r>
              <a:rPr lang="tr" sz="1300"/>
              <a:t>Gut microbiota prevents pathogen invasion by insisting on various strategies against pathogens such as killing pathogens directly, supporting the immune system of the host, or making competition for food (Pickard et al., 2017). </a:t>
            </a:r>
            <a:endParaRPr sz="1300"/>
          </a:p>
          <a:p>
            <a:pPr indent="0" lvl="0" marL="0" rtl="0" algn="l">
              <a:lnSpc>
                <a:spcPct val="100000"/>
              </a:lnSpc>
              <a:spcBef>
                <a:spcPts val="0"/>
              </a:spcBef>
              <a:spcAft>
                <a:spcPts val="1200"/>
              </a:spcAft>
              <a:buSzPts val="688"/>
              <a:buNone/>
            </a:pPr>
            <a:r>
              <a:t/>
            </a:r>
            <a:endParaRPr sz="1300"/>
          </a:p>
        </p:txBody>
      </p:sp>
      <p:pic>
        <p:nvPicPr>
          <p:cNvPr id="936" name="Google Shape;936;p73"/>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937" name="Google Shape;937;p73"/>
          <p:cNvSpPr txBox="1"/>
          <p:nvPr/>
        </p:nvSpPr>
        <p:spPr>
          <a:xfrm>
            <a:off x="5004600" y="2364825"/>
            <a:ext cx="40134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t/>
            </a:r>
            <a:endParaRPr sz="1100"/>
          </a:p>
        </p:txBody>
      </p:sp>
      <p:sp>
        <p:nvSpPr>
          <p:cNvPr id="938" name="Google Shape;938;p73"/>
          <p:cNvSpPr txBox="1"/>
          <p:nvPr/>
        </p:nvSpPr>
        <p:spPr>
          <a:xfrm>
            <a:off x="5537400" y="3796175"/>
            <a:ext cx="3530400" cy="101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solidFill>
                  <a:schemeClr val="dk1"/>
                </a:solidFill>
              </a:rPr>
              <a:t>Figure 14.  Gut microbiome immunity relation (</a:t>
            </a:r>
            <a:r>
              <a:rPr i="1" lang="tr" sz="1100">
                <a:solidFill>
                  <a:schemeClr val="dk1"/>
                </a:solidFill>
              </a:rPr>
              <a:t>Yoo, 2021</a:t>
            </a:r>
            <a:r>
              <a:rPr lang="tr" sz="1100">
                <a:solidFill>
                  <a:schemeClr val="dk1"/>
                </a:solidFill>
              </a:rPr>
              <a:t>).</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pic>
        <p:nvPicPr>
          <p:cNvPr id="939" name="Google Shape;939;p73"/>
          <p:cNvPicPr preferRelativeResize="0"/>
          <p:nvPr/>
        </p:nvPicPr>
        <p:blipFill>
          <a:blip r:embed="rId4">
            <a:alphaModFix/>
          </a:blip>
          <a:stretch>
            <a:fillRect/>
          </a:stretch>
        </p:blipFill>
        <p:spPr>
          <a:xfrm>
            <a:off x="5499300" y="677375"/>
            <a:ext cx="3606600" cy="311879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0"/>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Introduction:</a:t>
            </a:r>
            <a:endParaRPr/>
          </a:p>
          <a:p>
            <a:pPr indent="0" lvl="0" marL="0" rtl="0" algn="l">
              <a:spcBef>
                <a:spcPts val="0"/>
              </a:spcBef>
              <a:spcAft>
                <a:spcPts val="0"/>
              </a:spcAft>
              <a:buNone/>
            </a:pPr>
            <a:r>
              <a:rPr lang="tr"/>
              <a:t>Theoretical Background</a:t>
            </a:r>
            <a:endParaRPr sz="1000"/>
          </a:p>
        </p:txBody>
      </p:sp>
      <p:sp>
        <p:nvSpPr>
          <p:cNvPr id="145" name="Google Shape;145;p20"/>
          <p:cNvSpPr txBox="1"/>
          <p:nvPr>
            <p:ph type="title"/>
          </p:nvPr>
        </p:nvSpPr>
        <p:spPr>
          <a:xfrm>
            <a:off x="1297502" y="928000"/>
            <a:ext cx="35304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sz="700"/>
          </a:p>
          <a:p>
            <a:pPr indent="0" lvl="0" marL="0" rtl="0" algn="l">
              <a:lnSpc>
                <a:spcPct val="115000"/>
              </a:lnSpc>
              <a:spcBef>
                <a:spcPts val="400"/>
              </a:spcBef>
              <a:spcAft>
                <a:spcPts val="1600"/>
              </a:spcAft>
              <a:buNone/>
            </a:pPr>
            <a:r>
              <a:t/>
            </a:r>
            <a:endParaRPr/>
          </a:p>
        </p:txBody>
      </p:sp>
      <p:sp>
        <p:nvSpPr>
          <p:cNvPr id="146" name="Google Shape;146;p20"/>
          <p:cNvSpPr txBox="1"/>
          <p:nvPr>
            <p:ph idx="1" type="body"/>
          </p:nvPr>
        </p:nvSpPr>
        <p:spPr>
          <a:xfrm>
            <a:off x="291000" y="1581500"/>
            <a:ext cx="8936700" cy="206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688"/>
              <a:buNone/>
            </a:pPr>
            <a:r>
              <a:t/>
            </a:r>
            <a:endParaRPr sz="1300"/>
          </a:p>
        </p:txBody>
      </p:sp>
      <p:pic>
        <p:nvPicPr>
          <p:cNvPr id="147" name="Google Shape;147;p20"/>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148" name="Google Shape;148;p20"/>
          <p:cNvSpPr txBox="1"/>
          <p:nvPr/>
        </p:nvSpPr>
        <p:spPr>
          <a:xfrm>
            <a:off x="4827900" y="4174700"/>
            <a:ext cx="4013400" cy="400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t/>
            </a:r>
            <a:endParaRPr/>
          </a:p>
        </p:txBody>
      </p:sp>
      <p:sp>
        <p:nvSpPr>
          <p:cNvPr id="149" name="Google Shape;149;p20"/>
          <p:cNvSpPr txBox="1"/>
          <p:nvPr/>
        </p:nvSpPr>
        <p:spPr>
          <a:xfrm>
            <a:off x="2098375" y="4714350"/>
            <a:ext cx="5265000" cy="1169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Clr>
                <a:schemeClr val="dk1"/>
              </a:buClr>
              <a:buSzPts val="1100"/>
              <a:buFont typeface="Arial"/>
              <a:buNone/>
            </a:pPr>
            <a:r>
              <a:rPr lang="tr" sz="1100">
                <a:solidFill>
                  <a:schemeClr val="dk1"/>
                </a:solidFill>
              </a:rPr>
              <a:t>Figure 3. The viral cycle of the SARS-CoV-2 in a host cell (V’kovski et al., 2021). </a:t>
            </a:r>
            <a:endParaRPr sz="1100">
              <a:solidFill>
                <a:schemeClr val="dk1"/>
              </a:solidFill>
            </a:endParaRPr>
          </a:p>
          <a:p>
            <a:pPr indent="0" lvl="0" marL="0" rtl="0" algn="l">
              <a:lnSpc>
                <a:spcPct val="150000"/>
              </a:lnSpc>
              <a:spcBef>
                <a:spcPts val="1200"/>
              </a:spcBef>
              <a:spcAft>
                <a:spcPts val="0"/>
              </a:spcAft>
              <a:buClr>
                <a:schemeClr val="dk1"/>
              </a:buClr>
              <a:buSzPts val="1100"/>
              <a:buFont typeface="Arial"/>
              <a:buNone/>
            </a:pPr>
            <a:r>
              <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pic>
        <p:nvPicPr>
          <p:cNvPr id="150" name="Google Shape;150;p20"/>
          <p:cNvPicPr preferRelativeResize="0"/>
          <p:nvPr/>
        </p:nvPicPr>
        <p:blipFill>
          <a:blip r:embed="rId4">
            <a:alphaModFix/>
          </a:blip>
          <a:stretch>
            <a:fillRect/>
          </a:stretch>
        </p:blipFill>
        <p:spPr>
          <a:xfrm>
            <a:off x="2470750" y="980975"/>
            <a:ext cx="3610026" cy="3657176"/>
          </a:xfrm>
          <a:prstGeom prst="rect">
            <a:avLst/>
          </a:prstGeom>
          <a:noFill/>
          <a:ln>
            <a:noFill/>
          </a:ln>
        </p:spPr>
      </p:pic>
      <p:sp>
        <p:nvSpPr>
          <p:cNvPr id="151" name="Google Shape;151;p20"/>
          <p:cNvSpPr/>
          <p:nvPr/>
        </p:nvSpPr>
        <p:spPr>
          <a:xfrm>
            <a:off x="2952350" y="1702500"/>
            <a:ext cx="1194000" cy="732300"/>
          </a:xfrm>
          <a:prstGeom prst="donut">
            <a:avLst>
              <a:gd fmla="val 3548"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txBox="1"/>
          <p:nvPr/>
        </p:nvSpPr>
        <p:spPr>
          <a:xfrm>
            <a:off x="5659150" y="109038"/>
            <a:ext cx="30000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t/>
            </a:r>
            <a:endParaRPr sz="1800">
              <a:solidFill>
                <a:schemeClr val="dk1"/>
              </a:solidFill>
            </a:endParaRPr>
          </a:p>
        </p:txBody>
      </p:sp>
      <p:sp>
        <p:nvSpPr>
          <p:cNvPr id="153" name="Google Shape;153;p20"/>
          <p:cNvSpPr txBox="1"/>
          <p:nvPr/>
        </p:nvSpPr>
        <p:spPr>
          <a:xfrm>
            <a:off x="5601750" y="218075"/>
            <a:ext cx="35304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tr" sz="1800">
                <a:solidFill>
                  <a:schemeClr val="dk1"/>
                </a:solidFill>
              </a:rPr>
              <a:t>Spike protein attaches to ACE-2 receptor to enter virus to cell.</a:t>
            </a:r>
            <a:endParaRPr sz="1800">
              <a:solidFill>
                <a:schemeClr val="dk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74"/>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Introduction:</a:t>
            </a:r>
            <a:endParaRPr/>
          </a:p>
          <a:p>
            <a:pPr indent="0" lvl="0" marL="0" rtl="0" algn="l">
              <a:spcBef>
                <a:spcPts val="0"/>
              </a:spcBef>
              <a:spcAft>
                <a:spcPts val="0"/>
              </a:spcAft>
              <a:buNone/>
            </a:pPr>
            <a:r>
              <a:rPr lang="tr"/>
              <a:t>Theoretical Background</a:t>
            </a:r>
            <a:endParaRPr sz="1000"/>
          </a:p>
        </p:txBody>
      </p:sp>
      <p:sp>
        <p:nvSpPr>
          <p:cNvPr id="945" name="Google Shape;945;p74"/>
          <p:cNvSpPr txBox="1"/>
          <p:nvPr>
            <p:ph type="title"/>
          </p:nvPr>
        </p:nvSpPr>
        <p:spPr>
          <a:xfrm>
            <a:off x="1297498" y="851800"/>
            <a:ext cx="69402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0"/>
              </a:spcAft>
              <a:buNone/>
            </a:pPr>
            <a:r>
              <a:rPr b="1" lang="tr" sz="1300"/>
              <a:t>1.1.3</a:t>
            </a:r>
            <a:r>
              <a:rPr lang="tr" sz="700"/>
              <a:t>               </a:t>
            </a:r>
            <a:r>
              <a:rPr b="1" lang="tr" sz="1300"/>
              <a:t>Phylogeny, structure, and host interactions of SARS-CoV-2</a:t>
            </a:r>
            <a:endParaRPr b="1" sz="1300"/>
          </a:p>
          <a:p>
            <a:pPr indent="0" lvl="0" marL="0" rtl="0" algn="l">
              <a:lnSpc>
                <a:spcPct val="115000"/>
              </a:lnSpc>
              <a:spcBef>
                <a:spcPts val="400"/>
              </a:spcBef>
              <a:spcAft>
                <a:spcPts val="1600"/>
              </a:spcAft>
              <a:buNone/>
            </a:pPr>
            <a:r>
              <a:t/>
            </a:r>
            <a:endParaRPr/>
          </a:p>
        </p:txBody>
      </p:sp>
      <p:sp>
        <p:nvSpPr>
          <p:cNvPr id="946" name="Google Shape;946;p74"/>
          <p:cNvSpPr txBox="1"/>
          <p:nvPr>
            <p:ph idx="1" type="body"/>
          </p:nvPr>
        </p:nvSpPr>
        <p:spPr>
          <a:xfrm>
            <a:off x="291000" y="1581500"/>
            <a:ext cx="4536900" cy="206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88"/>
              <a:buNone/>
            </a:pPr>
            <a:r>
              <a:rPr lang="tr" sz="1300"/>
              <a:t>SARS-CoV-2 proteins are associated with some of the host proteins and make complexes and these complexes alter the effect of the virus on the host (D. E. Gordon et al., 2020). </a:t>
            </a:r>
            <a:endParaRPr sz="1300"/>
          </a:p>
          <a:p>
            <a:pPr indent="0" lvl="0" marL="0" rtl="0" algn="l">
              <a:lnSpc>
                <a:spcPct val="100000"/>
              </a:lnSpc>
              <a:spcBef>
                <a:spcPts val="1200"/>
              </a:spcBef>
              <a:spcAft>
                <a:spcPts val="0"/>
              </a:spcAft>
              <a:buSzPts val="688"/>
              <a:buNone/>
            </a:pPr>
            <a:r>
              <a:t/>
            </a:r>
            <a:endParaRPr sz="1300"/>
          </a:p>
          <a:p>
            <a:pPr indent="0" lvl="0" marL="0" rtl="0" algn="l">
              <a:lnSpc>
                <a:spcPct val="100000"/>
              </a:lnSpc>
              <a:spcBef>
                <a:spcPts val="1200"/>
              </a:spcBef>
              <a:spcAft>
                <a:spcPts val="1200"/>
              </a:spcAft>
              <a:buSzPts val="688"/>
              <a:buNone/>
            </a:pPr>
            <a:r>
              <a:rPr lang="tr" sz="1300"/>
              <a:t>For instance, a virus-host protein-protein interaction (PPI) formed by TOM-70 (a host cell membrane protein) and Orf-9b (a SARS-CoV-2 protein) is an example of this type of relation (D. E. Gordon et al., 2020).</a:t>
            </a:r>
            <a:endParaRPr sz="1300"/>
          </a:p>
        </p:txBody>
      </p:sp>
      <p:pic>
        <p:nvPicPr>
          <p:cNvPr id="947" name="Google Shape;947;p74"/>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948" name="Google Shape;948;p74"/>
          <p:cNvSpPr txBox="1"/>
          <p:nvPr/>
        </p:nvSpPr>
        <p:spPr>
          <a:xfrm>
            <a:off x="5130600" y="3714100"/>
            <a:ext cx="4013400" cy="1423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t>Figure 7. CryoEM structure of Orf9b-Tom70 complex (D. E. Gordon et al., 2020).</a:t>
            </a:r>
            <a:endParaRPr sz="1100"/>
          </a:p>
          <a:p>
            <a:pPr indent="0" lvl="0" marL="0" rtl="0" algn="l">
              <a:lnSpc>
                <a:spcPct val="150000"/>
              </a:lnSpc>
              <a:spcBef>
                <a:spcPts val="1200"/>
              </a:spcBef>
              <a:spcAft>
                <a:spcPts val="0"/>
              </a:spcAft>
              <a:buNone/>
            </a:pPr>
            <a:r>
              <a:t/>
            </a:r>
            <a:endParaRPr sz="1100"/>
          </a:p>
          <a:p>
            <a:pPr indent="0" lvl="0" marL="0" rtl="0" algn="l">
              <a:lnSpc>
                <a:spcPct val="150000"/>
              </a:lnSpc>
              <a:spcBef>
                <a:spcPts val="1200"/>
              </a:spcBef>
              <a:spcAft>
                <a:spcPts val="1200"/>
              </a:spcAft>
              <a:buNone/>
            </a:pPr>
            <a:r>
              <a:t/>
            </a:r>
            <a:endParaRPr sz="1100"/>
          </a:p>
        </p:txBody>
      </p:sp>
      <p:pic>
        <p:nvPicPr>
          <p:cNvPr id="949" name="Google Shape;949;p74"/>
          <p:cNvPicPr preferRelativeResize="0"/>
          <p:nvPr/>
        </p:nvPicPr>
        <p:blipFill>
          <a:blip r:embed="rId4">
            <a:alphaModFix/>
          </a:blip>
          <a:stretch>
            <a:fillRect/>
          </a:stretch>
        </p:blipFill>
        <p:spPr>
          <a:xfrm>
            <a:off x="4988102" y="1171000"/>
            <a:ext cx="4011298" cy="240228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75"/>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Materials &amp; Methods</a:t>
            </a:r>
            <a:endParaRPr/>
          </a:p>
          <a:p>
            <a:pPr indent="0" lvl="0" marL="0" rtl="0" algn="l">
              <a:spcBef>
                <a:spcPts val="0"/>
              </a:spcBef>
              <a:spcAft>
                <a:spcPts val="0"/>
              </a:spcAft>
              <a:buNone/>
            </a:pPr>
            <a:r>
              <a:t/>
            </a:r>
            <a:endParaRPr/>
          </a:p>
        </p:txBody>
      </p:sp>
      <p:sp>
        <p:nvSpPr>
          <p:cNvPr id="955" name="Google Shape;955;p75"/>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tr" sz="1300"/>
              <a:t>2.3</a:t>
            </a:r>
            <a:r>
              <a:rPr lang="tr" sz="700"/>
              <a:t>     </a:t>
            </a:r>
            <a:r>
              <a:rPr b="1" lang="tr" sz="1300"/>
              <a:t>Analysis : Regression</a:t>
            </a:r>
            <a:endParaRPr b="1" sz="1300"/>
          </a:p>
          <a:p>
            <a:pPr indent="0" lvl="0" marL="0" rtl="0" algn="l">
              <a:lnSpc>
                <a:spcPct val="115000"/>
              </a:lnSpc>
              <a:spcBef>
                <a:spcPts val="1800"/>
              </a:spcBef>
              <a:spcAft>
                <a:spcPts val="0"/>
              </a:spcAft>
              <a:buNone/>
            </a:pPr>
            <a:r>
              <a:t/>
            </a:r>
            <a:endParaRPr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sp>
        <p:nvSpPr>
          <p:cNvPr id="956" name="Google Shape;956;p75"/>
          <p:cNvSpPr txBox="1"/>
          <p:nvPr>
            <p:ph idx="1" type="body"/>
          </p:nvPr>
        </p:nvSpPr>
        <p:spPr>
          <a:xfrm>
            <a:off x="291000" y="1581500"/>
            <a:ext cx="3145200" cy="206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88"/>
              <a:buNone/>
            </a:pPr>
            <a:r>
              <a:rPr lang="tr" sz="1300"/>
              <a:t>Regression analysis was used with SPSS in the first two sets of analyzes since the data was big enough and has no overfitting problem. Logistic regression analysis was performed with probabilistic programming (WebPPL) in the third set of analyses since the data was small and caused an overfitting problem in SPSS.</a:t>
            </a:r>
            <a:endParaRPr sz="1300"/>
          </a:p>
          <a:p>
            <a:pPr indent="0" lvl="0" marL="0" rtl="0" algn="l">
              <a:lnSpc>
                <a:spcPct val="100000"/>
              </a:lnSpc>
              <a:spcBef>
                <a:spcPts val="1200"/>
              </a:spcBef>
              <a:spcAft>
                <a:spcPts val="1200"/>
              </a:spcAft>
              <a:buSzPts val="688"/>
              <a:buNone/>
            </a:pPr>
            <a:r>
              <a:t/>
            </a:r>
            <a:endParaRPr sz="1300"/>
          </a:p>
        </p:txBody>
      </p:sp>
      <p:pic>
        <p:nvPicPr>
          <p:cNvPr id="957" name="Google Shape;957;p75"/>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958" name="Google Shape;958;p75"/>
          <p:cNvSpPr txBox="1"/>
          <p:nvPr/>
        </p:nvSpPr>
        <p:spPr>
          <a:xfrm>
            <a:off x="3480650" y="4330725"/>
            <a:ext cx="54234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tr" sz="1100">
                <a:solidFill>
                  <a:schemeClr val="dk1"/>
                </a:solidFill>
              </a:rPr>
              <a:t>Figure 24. Analysis models : linear and logistic regression </a:t>
            </a:r>
            <a:r>
              <a:rPr i="1" lang="tr" sz="1100">
                <a:solidFill>
                  <a:schemeClr val="dk1"/>
                </a:solidFill>
              </a:rPr>
              <a:t>(Japatpoint, no date).</a:t>
            </a:r>
            <a:endParaRPr i="1" sz="1100">
              <a:solidFill>
                <a:schemeClr val="dk1"/>
              </a:solidFill>
            </a:endParaRPr>
          </a:p>
        </p:txBody>
      </p:sp>
      <p:pic>
        <p:nvPicPr>
          <p:cNvPr id="959" name="Google Shape;959;p75"/>
          <p:cNvPicPr preferRelativeResize="0"/>
          <p:nvPr/>
        </p:nvPicPr>
        <p:blipFill>
          <a:blip r:embed="rId4">
            <a:alphaModFix/>
          </a:blip>
          <a:stretch>
            <a:fillRect/>
          </a:stretch>
        </p:blipFill>
        <p:spPr>
          <a:xfrm>
            <a:off x="3431483" y="1588075"/>
            <a:ext cx="5712516" cy="24482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76"/>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Materials &amp; Methods</a:t>
            </a:r>
            <a:endParaRPr/>
          </a:p>
          <a:p>
            <a:pPr indent="0" lvl="0" marL="0" rtl="0" algn="l">
              <a:spcBef>
                <a:spcPts val="0"/>
              </a:spcBef>
              <a:spcAft>
                <a:spcPts val="0"/>
              </a:spcAft>
              <a:buNone/>
            </a:pPr>
            <a:r>
              <a:t/>
            </a:r>
            <a:endParaRPr/>
          </a:p>
        </p:txBody>
      </p:sp>
      <p:sp>
        <p:nvSpPr>
          <p:cNvPr id="965" name="Google Shape;965;p76"/>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tr" sz="1300"/>
              <a:t>2.3</a:t>
            </a:r>
            <a:r>
              <a:rPr lang="tr" sz="700"/>
              <a:t>     </a:t>
            </a:r>
            <a:r>
              <a:rPr b="1" lang="tr" sz="1300"/>
              <a:t>Analysis : Parameter Selection Model</a:t>
            </a:r>
            <a:endParaRPr b="1" sz="1300"/>
          </a:p>
          <a:p>
            <a:pPr indent="0" lvl="0" marL="0" rtl="0" algn="l">
              <a:lnSpc>
                <a:spcPct val="115000"/>
              </a:lnSpc>
              <a:spcBef>
                <a:spcPts val="1800"/>
              </a:spcBef>
              <a:spcAft>
                <a:spcPts val="0"/>
              </a:spcAft>
              <a:buNone/>
            </a:pPr>
            <a:r>
              <a:t/>
            </a:r>
            <a:endParaRPr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sp>
        <p:nvSpPr>
          <p:cNvPr id="966" name="Google Shape;966;p76"/>
          <p:cNvSpPr txBox="1"/>
          <p:nvPr>
            <p:ph idx="1" type="body"/>
          </p:nvPr>
        </p:nvSpPr>
        <p:spPr>
          <a:xfrm>
            <a:off x="291000" y="1581500"/>
            <a:ext cx="4353600" cy="206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88"/>
              <a:buNone/>
            </a:pPr>
            <a:r>
              <a:rPr lang="tr" sz="1300"/>
              <a:t>In the Set 3 analysis, a logistic regression analysis was performed with the parameter selection model in WebPPL. The parameter selection model is an important model for data analysis (Mohamad et al., 2020).</a:t>
            </a:r>
            <a:endParaRPr sz="1300"/>
          </a:p>
          <a:p>
            <a:pPr indent="0" lvl="0" marL="0" rtl="0" algn="l">
              <a:lnSpc>
                <a:spcPct val="100000"/>
              </a:lnSpc>
              <a:spcBef>
                <a:spcPts val="1200"/>
              </a:spcBef>
              <a:spcAft>
                <a:spcPts val="0"/>
              </a:spcAft>
              <a:buSzPts val="688"/>
              <a:buNone/>
            </a:pPr>
            <a:r>
              <a:rPr lang="tr" sz="1300"/>
              <a:t>Parameter selection is also a very important task in biological modeling since the selection of model parameters is crucial for measuring biological observations (Lillacci &amp; Khammash, 2010).</a:t>
            </a:r>
            <a:endParaRPr sz="1300"/>
          </a:p>
          <a:p>
            <a:pPr indent="0" lvl="0" marL="0" rtl="0" algn="l">
              <a:lnSpc>
                <a:spcPct val="100000"/>
              </a:lnSpc>
              <a:spcBef>
                <a:spcPts val="1200"/>
              </a:spcBef>
              <a:spcAft>
                <a:spcPts val="0"/>
              </a:spcAft>
              <a:buSzPts val="688"/>
              <a:buNone/>
            </a:pPr>
            <a:r>
              <a:rPr lang="tr" sz="1300"/>
              <a:t>Since the main question of this study is deciding whether there is a relation between SARS-CoV-2 mutants and variants (dependent variables) and bacterial microbiome contents of gut (independent variables), the parameter selection model was used as the model to investigate the relationship between selected variables. </a:t>
            </a:r>
            <a:endParaRPr sz="1300"/>
          </a:p>
          <a:p>
            <a:pPr indent="0" lvl="0" marL="0" rtl="0" algn="l">
              <a:lnSpc>
                <a:spcPct val="100000"/>
              </a:lnSpc>
              <a:spcBef>
                <a:spcPts val="1200"/>
              </a:spcBef>
              <a:spcAft>
                <a:spcPts val="1200"/>
              </a:spcAft>
              <a:buSzPts val="688"/>
              <a:buNone/>
            </a:pPr>
            <a:r>
              <a:t/>
            </a:r>
            <a:endParaRPr sz="1300"/>
          </a:p>
        </p:txBody>
      </p:sp>
      <p:pic>
        <p:nvPicPr>
          <p:cNvPr id="967" name="Google Shape;967;p76"/>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968" name="Google Shape;968;p76"/>
          <p:cNvSpPr txBox="1"/>
          <p:nvPr/>
        </p:nvSpPr>
        <p:spPr>
          <a:xfrm>
            <a:off x="4988100" y="3606225"/>
            <a:ext cx="4012800" cy="608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tr" sz="1100">
                <a:solidFill>
                  <a:schemeClr val="dk1"/>
                </a:solidFill>
              </a:rPr>
              <a:t>Figure 25. Representation of parameter selection (</a:t>
            </a:r>
            <a:r>
              <a:rPr i="1" lang="tr" sz="1100">
                <a:solidFill>
                  <a:schemeClr val="dk1"/>
                </a:solidFill>
              </a:rPr>
              <a:t>Parameter Selection Overview, no-date</a:t>
            </a:r>
            <a:r>
              <a:rPr lang="tr" sz="1100">
                <a:solidFill>
                  <a:schemeClr val="dk1"/>
                </a:solidFill>
              </a:rPr>
              <a:t>).</a:t>
            </a:r>
            <a:endParaRPr i="1" sz="1100">
              <a:solidFill>
                <a:schemeClr val="dk1"/>
              </a:solidFill>
            </a:endParaRPr>
          </a:p>
        </p:txBody>
      </p:sp>
      <p:pic>
        <p:nvPicPr>
          <p:cNvPr id="969" name="Google Shape;969;p76"/>
          <p:cNvPicPr preferRelativeResize="0"/>
          <p:nvPr/>
        </p:nvPicPr>
        <p:blipFill>
          <a:blip r:embed="rId4">
            <a:alphaModFix/>
          </a:blip>
          <a:stretch>
            <a:fillRect/>
          </a:stretch>
        </p:blipFill>
        <p:spPr>
          <a:xfrm>
            <a:off x="5500352" y="1129725"/>
            <a:ext cx="2476500" cy="24765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77"/>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Materials &amp; Methods</a:t>
            </a:r>
            <a:endParaRPr/>
          </a:p>
          <a:p>
            <a:pPr indent="0" lvl="0" marL="0" rtl="0" algn="l">
              <a:spcBef>
                <a:spcPts val="0"/>
              </a:spcBef>
              <a:spcAft>
                <a:spcPts val="0"/>
              </a:spcAft>
              <a:buNone/>
            </a:pPr>
            <a:r>
              <a:t/>
            </a:r>
            <a:endParaRPr/>
          </a:p>
        </p:txBody>
      </p:sp>
      <p:sp>
        <p:nvSpPr>
          <p:cNvPr id="975" name="Google Shape;975;p77"/>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tr" sz="1300"/>
              <a:t>2.3.1</a:t>
            </a:r>
            <a:r>
              <a:rPr lang="tr" sz="700"/>
              <a:t>.         </a:t>
            </a:r>
            <a:r>
              <a:rPr b="1" lang="tr" sz="1300"/>
              <a:t>Softwares</a:t>
            </a:r>
            <a:endParaRPr b="1" sz="1300"/>
          </a:p>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sp>
        <p:nvSpPr>
          <p:cNvPr id="976" name="Google Shape;976;p77"/>
          <p:cNvSpPr txBox="1"/>
          <p:nvPr>
            <p:ph idx="1" type="body"/>
          </p:nvPr>
        </p:nvSpPr>
        <p:spPr>
          <a:xfrm>
            <a:off x="291000" y="1581500"/>
            <a:ext cx="4353600" cy="206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88"/>
              <a:buNone/>
            </a:pPr>
            <a:r>
              <a:rPr lang="tr" sz="1300"/>
              <a:t>IBM SPSS Statistics version 26 was used for Set 1 and Set 2 analyses for multiple linear regression analysis and bivariate correlation analysis. </a:t>
            </a:r>
            <a:endParaRPr sz="1300"/>
          </a:p>
          <a:p>
            <a:pPr indent="0" lvl="0" marL="0" rtl="0" algn="just">
              <a:spcBef>
                <a:spcPts val="1200"/>
              </a:spcBef>
              <a:spcAft>
                <a:spcPts val="0"/>
              </a:spcAft>
              <a:buClr>
                <a:schemeClr val="dk1"/>
              </a:buClr>
              <a:buSzPts val="1100"/>
              <a:buFont typeface="Arial"/>
              <a:buNone/>
            </a:pPr>
            <a:r>
              <a:rPr lang="tr" sz="1300"/>
              <a:t>WebPPL (</a:t>
            </a:r>
            <a:r>
              <a:rPr lang="tr" sz="1300">
                <a:uFill>
                  <a:noFill/>
                </a:uFill>
                <a:hlinkClick r:id="rId3"/>
              </a:rPr>
              <a:t> </a:t>
            </a:r>
            <a:r>
              <a:rPr lang="tr" sz="1300" u="sng">
                <a:solidFill>
                  <a:schemeClr val="hlink"/>
                </a:solidFill>
                <a:hlinkClick r:id="rId4"/>
              </a:rPr>
              <a:t>http://webppl.org/</a:t>
            </a:r>
            <a:r>
              <a:rPr lang="tr" sz="1300"/>
              <a:t> ), which is a JavaScript-based language and developed by cognitive scientists, suitable for small data sets with high expressive power, was used in Set 3 analyzes. </a:t>
            </a:r>
            <a:endParaRPr sz="1300"/>
          </a:p>
          <a:p>
            <a:pPr indent="0" lvl="0" marL="0" rtl="0" algn="l">
              <a:lnSpc>
                <a:spcPct val="100000"/>
              </a:lnSpc>
              <a:spcBef>
                <a:spcPts val="1200"/>
              </a:spcBef>
              <a:spcAft>
                <a:spcPts val="1200"/>
              </a:spcAft>
              <a:buSzPts val="688"/>
              <a:buNone/>
            </a:pPr>
            <a:r>
              <a:t/>
            </a:r>
            <a:endParaRPr sz="1300"/>
          </a:p>
        </p:txBody>
      </p:sp>
      <p:pic>
        <p:nvPicPr>
          <p:cNvPr id="977" name="Google Shape;977;p77"/>
          <p:cNvPicPr preferRelativeResize="0"/>
          <p:nvPr/>
        </p:nvPicPr>
        <p:blipFill>
          <a:blip r:embed="rId5">
            <a:alphaModFix/>
          </a:blip>
          <a:stretch>
            <a:fillRect/>
          </a:stretch>
        </p:blipFill>
        <p:spPr>
          <a:xfrm>
            <a:off x="-1365975" y="0"/>
            <a:ext cx="2503274" cy="1316974"/>
          </a:xfrm>
          <a:prstGeom prst="rect">
            <a:avLst/>
          </a:prstGeom>
          <a:noFill/>
          <a:ln>
            <a:noFill/>
          </a:ln>
        </p:spPr>
      </p:pic>
      <p:sp>
        <p:nvSpPr>
          <p:cNvPr id="978" name="Google Shape;978;p77"/>
          <p:cNvSpPr txBox="1"/>
          <p:nvPr/>
        </p:nvSpPr>
        <p:spPr>
          <a:xfrm>
            <a:off x="4988100" y="3987225"/>
            <a:ext cx="40128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tr" sz="1100">
                <a:solidFill>
                  <a:schemeClr val="dk1"/>
                </a:solidFill>
              </a:rPr>
              <a:t>Figure 26. The softwares that were used in this study.</a:t>
            </a:r>
            <a:endParaRPr i="1" sz="1100">
              <a:solidFill>
                <a:schemeClr val="dk1"/>
              </a:solidFill>
            </a:endParaRPr>
          </a:p>
        </p:txBody>
      </p:sp>
      <p:pic>
        <p:nvPicPr>
          <p:cNvPr id="979" name="Google Shape;979;p77"/>
          <p:cNvPicPr preferRelativeResize="0"/>
          <p:nvPr/>
        </p:nvPicPr>
        <p:blipFill>
          <a:blip r:embed="rId6">
            <a:alphaModFix/>
          </a:blip>
          <a:stretch>
            <a:fillRect/>
          </a:stretch>
        </p:blipFill>
        <p:spPr>
          <a:xfrm>
            <a:off x="4980300" y="533400"/>
            <a:ext cx="2752477" cy="2572901"/>
          </a:xfrm>
          <a:prstGeom prst="rect">
            <a:avLst/>
          </a:prstGeom>
          <a:noFill/>
          <a:ln>
            <a:noFill/>
          </a:ln>
        </p:spPr>
      </p:pic>
      <p:pic>
        <p:nvPicPr>
          <p:cNvPr id="980" name="Google Shape;980;p77"/>
          <p:cNvPicPr preferRelativeResize="0"/>
          <p:nvPr/>
        </p:nvPicPr>
        <p:blipFill>
          <a:blip r:embed="rId7">
            <a:alphaModFix/>
          </a:blip>
          <a:stretch>
            <a:fillRect/>
          </a:stretch>
        </p:blipFill>
        <p:spPr>
          <a:xfrm>
            <a:off x="6746654" y="2352604"/>
            <a:ext cx="1851601" cy="163462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78"/>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Results</a:t>
            </a:r>
            <a:endParaRPr/>
          </a:p>
          <a:p>
            <a:pPr indent="0" lvl="0" marL="0" rtl="0" algn="l">
              <a:spcBef>
                <a:spcPts val="0"/>
              </a:spcBef>
              <a:spcAft>
                <a:spcPts val="0"/>
              </a:spcAft>
              <a:buNone/>
            </a:pPr>
            <a:r>
              <a:t/>
            </a:r>
            <a:endParaRPr/>
          </a:p>
        </p:txBody>
      </p:sp>
      <p:sp>
        <p:nvSpPr>
          <p:cNvPr id="986" name="Google Shape;986;p78"/>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tr" sz="1300"/>
              <a:t>Characteristics of Variant and Mutant</a:t>
            </a:r>
            <a:endParaRPr b="1" sz="1300"/>
          </a:p>
          <a:p>
            <a:pPr indent="0" lvl="0" marL="0" rtl="0" algn="l">
              <a:lnSpc>
                <a:spcPct val="115000"/>
              </a:lnSpc>
              <a:spcBef>
                <a:spcPts val="400"/>
              </a:spcBef>
              <a:spcAft>
                <a:spcPts val="1600"/>
              </a:spcAft>
              <a:buNone/>
            </a:pPr>
            <a:r>
              <a:t/>
            </a:r>
            <a:endParaRPr b="1" sz="1300"/>
          </a:p>
        </p:txBody>
      </p:sp>
      <p:pic>
        <p:nvPicPr>
          <p:cNvPr id="987" name="Google Shape;987;p78"/>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988" name="Google Shape;988;p78"/>
          <p:cNvSpPr txBox="1"/>
          <p:nvPr/>
        </p:nvSpPr>
        <p:spPr>
          <a:xfrm>
            <a:off x="291000" y="3847650"/>
            <a:ext cx="34341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sp>
        <p:nvSpPr>
          <p:cNvPr id="989" name="Google Shape;989;p78"/>
          <p:cNvSpPr txBox="1"/>
          <p:nvPr/>
        </p:nvSpPr>
        <p:spPr>
          <a:xfrm>
            <a:off x="290990" y="1581500"/>
            <a:ext cx="1715100" cy="2031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t>Table 3.3 The characteristics of the resulted Spike protein mutants and SARS-CoV-2 variants in Set 2 analysis.</a:t>
            </a:r>
            <a:endParaRPr sz="1100"/>
          </a:p>
          <a:p>
            <a:pPr indent="0" lvl="0" marL="0" rtl="0" algn="l">
              <a:lnSpc>
                <a:spcPct val="150000"/>
              </a:lnSpc>
              <a:spcBef>
                <a:spcPts val="1200"/>
              </a:spcBef>
              <a:spcAft>
                <a:spcPts val="1200"/>
              </a:spcAft>
              <a:buNone/>
            </a:pPr>
            <a:r>
              <a:t/>
            </a:r>
            <a:endParaRPr sz="1100"/>
          </a:p>
        </p:txBody>
      </p:sp>
      <p:pic>
        <p:nvPicPr>
          <p:cNvPr id="990" name="Google Shape;990;p78"/>
          <p:cNvPicPr preferRelativeResize="0"/>
          <p:nvPr/>
        </p:nvPicPr>
        <p:blipFill>
          <a:blip r:embed="rId4">
            <a:alphaModFix/>
          </a:blip>
          <a:stretch>
            <a:fillRect/>
          </a:stretch>
        </p:blipFill>
        <p:spPr>
          <a:xfrm>
            <a:off x="2226275" y="1502575"/>
            <a:ext cx="5942749" cy="356425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79"/>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Materials &amp; Methods</a:t>
            </a:r>
            <a:endParaRPr/>
          </a:p>
          <a:p>
            <a:pPr indent="0" lvl="0" marL="0" rtl="0" algn="l">
              <a:spcBef>
                <a:spcPts val="0"/>
              </a:spcBef>
              <a:spcAft>
                <a:spcPts val="0"/>
              </a:spcAft>
              <a:buNone/>
            </a:pPr>
            <a:r>
              <a:t/>
            </a:r>
            <a:endParaRPr/>
          </a:p>
        </p:txBody>
      </p:sp>
      <p:sp>
        <p:nvSpPr>
          <p:cNvPr id="996" name="Google Shape;996;p79"/>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tr" sz="1300"/>
              <a:t>2.1</a:t>
            </a:r>
            <a:r>
              <a:rPr lang="tr" sz="1300"/>
              <a:t>       </a:t>
            </a:r>
            <a:r>
              <a:rPr b="1" lang="tr" sz="1300"/>
              <a:t>Parameters</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sp>
        <p:nvSpPr>
          <p:cNvPr id="997" name="Google Shape;997;p79"/>
          <p:cNvSpPr txBox="1"/>
          <p:nvPr>
            <p:ph idx="1" type="body"/>
          </p:nvPr>
        </p:nvSpPr>
        <p:spPr>
          <a:xfrm>
            <a:off x="138600" y="1429100"/>
            <a:ext cx="8853000" cy="206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88"/>
              <a:buNone/>
            </a:pPr>
            <a:r>
              <a:rPr b="1" i="1" lang="tr"/>
              <a:t>Diet:</a:t>
            </a:r>
            <a:r>
              <a:rPr i="1" lang="tr"/>
              <a:t> </a:t>
            </a:r>
            <a:r>
              <a:rPr lang="tr"/>
              <a:t>Diet is one of the main parameters that are related to COVID-19 deaths (Bousquet et al., 2020). Some types of diets show a relationship with COVID-19 deaths and COVID-19 cases (Greene et al., 2021).</a:t>
            </a:r>
            <a:endParaRPr/>
          </a:p>
          <a:p>
            <a:pPr indent="0" lvl="0" marL="0" rtl="0" algn="l">
              <a:lnSpc>
                <a:spcPct val="100000"/>
              </a:lnSpc>
              <a:spcBef>
                <a:spcPts val="1200"/>
              </a:spcBef>
              <a:spcAft>
                <a:spcPts val="0"/>
              </a:spcAft>
              <a:buSzPts val="688"/>
              <a:buNone/>
            </a:pPr>
            <a:r>
              <a:rPr b="1" i="1" lang="tr"/>
              <a:t>Diseases:</a:t>
            </a:r>
            <a:r>
              <a:rPr i="1" lang="tr"/>
              <a:t> </a:t>
            </a:r>
            <a:r>
              <a:rPr lang="tr"/>
              <a:t>COVID-19 cases and COVID-19 fatality are related to many diseases: Among cancer patients, COVID-19 death rates are 13.3% higher than other patients (Moris et al., 2020),  and some types of cancer patients are in the highest risk groups for COVID-19, such as lung cancers (Ömeroğlu Şimşek, 2020). Chronic obstructive pulmonary disease (COPD) and asthma are related to COVID-19 (Skevaki et al., 2021). </a:t>
            </a:r>
            <a:endParaRPr/>
          </a:p>
          <a:p>
            <a:pPr indent="0" lvl="0" marL="0" rtl="0" algn="l">
              <a:lnSpc>
                <a:spcPct val="100000"/>
              </a:lnSpc>
              <a:spcBef>
                <a:spcPts val="1200"/>
              </a:spcBef>
              <a:spcAft>
                <a:spcPts val="0"/>
              </a:spcAft>
              <a:buSzPts val="688"/>
              <a:buNone/>
            </a:pPr>
            <a:r>
              <a:rPr b="1" i="1" lang="tr"/>
              <a:t>Economic Parameters: </a:t>
            </a:r>
            <a:r>
              <a:rPr lang="tr"/>
              <a:t>Economic statuses such as conflict, competition, and cooperation are linked with biology, especially with sociobiology, and the philosophical aspect of these connections have been constructed in literature (Hirshleifer, 1978).</a:t>
            </a:r>
            <a:endParaRPr/>
          </a:p>
          <a:p>
            <a:pPr indent="0" lvl="0" marL="0" rtl="0" algn="l">
              <a:lnSpc>
                <a:spcPct val="100000"/>
              </a:lnSpc>
              <a:spcBef>
                <a:spcPts val="1200"/>
              </a:spcBef>
              <a:spcAft>
                <a:spcPts val="0"/>
              </a:spcAft>
              <a:buSzPts val="688"/>
              <a:buNone/>
            </a:pPr>
            <a:r>
              <a:rPr b="1" i="1" lang="tr"/>
              <a:t>Environmental Factors:</a:t>
            </a:r>
            <a:r>
              <a:rPr i="1" lang="tr"/>
              <a:t> </a:t>
            </a:r>
            <a:r>
              <a:rPr lang="tr"/>
              <a:t>Many environmental factors like temperature (Xie &amp; Zhu, 2020; Xiong et al., 2020), sunlight (Asyary &amp; Veruswati, 2020), open green area (Venter et al., 2020), whether factors such as rainfall (Hariyanto &amp; Kurniawan, 2020; Tosepu et al., 2020), air toxicity (Travaglio et al., 2021), environmental pollutants (Bashir et al., 2020) are related with COVID-19 cases and COVID-19 deaths.</a:t>
            </a:r>
            <a:endParaRPr/>
          </a:p>
          <a:p>
            <a:pPr indent="0" lvl="0" marL="0" rtl="0" algn="l">
              <a:lnSpc>
                <a:spcPct val="100000"/>
              </a:lnSpc>
              <a:spcBef>
                <a:spcPts val="1200"/>
              </a:spcBef>
              <a:spcAft>
                <a:spcPts val="0"/>
              </a:spcAft>
              <a:buSzPts val="688"/>
              <a:buNone/>
            </a:pPr>
            <a:r>
              <a:rPr b="1" i="1" lang="tr"/>
              <a:t>Micronutrient Deficiency:</a:t>
            </a:r>
            <a:r>
              <a:rPr i="1" lang="tr"/>
              <a:t> </a:t>
            </a:r>
            <a:r>
              <a:rPr lang="tr"/>
              <a:t>Micronutrients are minerals and vitamins that play important role in homeostasis by providing various functions in the body (Carr, 2020). Micronutrients are also important for the immune system to work properly and micronutrient deficiencies are related to COVID-19 also (Carr, 2020). </a:t>
            </a:r>
            <a:endParaRPr/>
          </a:p>
          <a:p>
            <a:pPr indent="0" lvl="0" marL="0" rtl="0" algn="l">
              <a:lnSpc>
                <a:spcPct val="100000"/>
              </a:lnSpc>
              <a:spcBef>
                <a:spcPts val="1200"/>
              </a:spcBef>
              <a:spcAft>
                <a:spcPts val="1200"/>
              </a:spcAft>
              <a:buSzPts val="688"/>
              <a:buNone/>
            </a:pPr>
            <a:r>
              <a:rPr b="1" i="1" lang="tr"/>
              <a:t>Population Parameters: </a:t>
            </a:r>
            <a:r>
              <a:rPr lang="tr"/>
              <a:t>Population size and the median age is related to COVID-19 spread (Lulbadda et al., 2021). It is also known that air pollution increases the risk of COVID-19 fatality (Ali &amp; Islam, 2020). </a:t>
            </a:r>
            <a:endParaRPr/>
          </a:p>
        </p:txBody>
      </p:sp>
      <p:pic>
        <p:nvPicPr>
          <p:cNvPr id="998" name="Google Shape;998;p79"/>
          <p:cNvPicPr preferRelativeResize="0"/>
          <p:nvPr/>
        </p:nvPicPr>
        <p:blipFill>
          <a:blip r:embed="rId3">
            <a:alphaModFix/>
          </a:blip>
          <a:stretch>
            <a:fillRect/>
          </a:stretch>
        </p:blipFill>
        <p:spPr>
          <a:xfrm>
            <a:off x="-1365975" y="0"/>
            <a:ext cx="2503274" cy="1316974"/>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80"/>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Materials &amp; Methods</a:t>
            </a:r>
            <a:endParaRPr/>
          </a:p>
          <a:p>
            <a:pPr indent="0" lvl="0" marL="0" rtl="0" algn="l">
              <a:spcBef>
                <a:spcPts val="0"/>
              </a:spcBef>
              <a:spcAft>
                <a:spcPts val="0"/>
              </a:spcAft>
              <a:buNone/>
            </a:pPr>
            <a:r>
              <a:t/>
            </a:r>
            <a:endParaRPr/>
          </a:p>
        </p:txBody>
      </p:sp>
      <p:sp>
        <p:nvSpPr>
          <p:cNvPr id="1004" name="Google Shape;1004;p80"/>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tr" sz="1300"/>
              <a:t>2.2.2   Data of Parameters</a:t>
            </a:r>
            <a:endParaRPr sz="700"/>
          </a:p>
          <a:p>
            <a:pPr indent="0" lvl="0" marL="0" rtl="0" algn="l">
              <a:lnSpc>
                <a:spcPct val="115000"/>
              </a:lnSpc>
              <a:spcBef>
                <a:spcPts val="1800"/>
              </a:spcBef>
              <a:spcAft>
                <a:spcPts val="0"/>
              </a:spcAft>
              <a:buNone/>
            </a:pPr>
            <a:r>
              <a:t/>
            </a:r>
            <a:endParaRPr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sp>
        <p:nvSpPr>
          <p:cNvPr id="1005" name="Google Shape;1005;p80"/>
          <p:cNvSpPr txBox="1"/>
          <p:nvPr>
            <p:ph idx="1" type="body"/>
          </p:nvPr>
        </p:nvSpPr>
        <p:spPr>
          <a:xfrm>
            <a:off x="291000" y="1581500"/>
            <a:ext cx="8562000" cy="2112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688"/>
              <a:buNone/>
            </a:pPr>
            <a:r>
              <a:rPr lang="tr" sz="1300" u="sng">
                <a:solidFill>
                  <a:schemeClr val="hlink"/>
                </a:solidFill>
                <a:hlinkClick r:id="rId3"/>
              </a:rPr>
              <a:t>https://docs.google.com/document/d/1d7mOUVuUl0aJ2wCLDgi7A5LCItF4zBsVuNBSV3QC21s/edit?usp=sharing</a:t>
            </a:r>
            <a:r>
              <a:rPr lang="tr" sz="1300"/>
              <a:t> </a:t>
            </a:r>
            <a:endParaRPr sz="1300"/>
          </a:p>
        </p:txBody>
      </p:sp>
      <p:pic>
        <p:nvPicPr>
          <p:cNvPr id="1006" name="Google Shape;1006;p80"/>
          <p:cNvPicPr preferRelativeResize="0"/>
          <p:nvPr/>
        </p:nvPicPr>
        <p:blipFill>
          <a:blip r:embed="rId4">
            <a:alphaModFix/>
          </a:blip>
          <a:stretch>
            <a:fillRect/>
          </a:stretch>
        </p:blipFill>
        <p:spPr>
          <a:xfrm>
            <a:off x="-1365975" y="0"/>
            <a:ext cx="2503274" cy="1316974"/>
          </a:xfrm>
          <a:prstGeom prst="rect">
            <a:avLst/>
          </a:prstGeom>
          <a:noFill/>
          <a:ln>
            <a:noFill/>
          </a:ln>
        </p:spPr>
      </p:pic>
      <p:sp>
        <p:nvSpPr>
          <p:cNvPr id="1007" name="Google Shape;1007;p80"/>
          <p:cNvSpPr txBox="1"/>
          <p:nvPr/>
        </p:nvSpPr>
        <p:spPr>
          <a:xfrm>
            <a:off x="436100" y="2042975"/>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t/>
            </a:r>
            <a:endParaRPr sz="1100">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81"/>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Materials &amp; Methods</a:t>
            </a:r>
            <a:endParaRPr/>
          </a:p>
          <a:p>
            <a:pPr indent="0" lvl="0" marL="0" rtl="0" algn="l">
              <a:spcBef>
                <a:spcPts val="0"/>
              </a:spcBef>
              <a:spcAft>
                <a:spcPts val="0"/>
              </a:spcAft>
              <a:buNone/>
            </a:pPr>
            <a:r>
              <a:t/>
            </a:r>
            <a:endParaRPr/>
          </a:p>
        </p:txBody>
      </p:sp>
      <p:sp>
        <p:nvSpPr>
          <p:cNvPr id="1013" name="Google Shape;1013;p81"/>
          <p:cNvSpPr txBox="1"/>
          <p:nvPr>
            <p:ph type="title"/>
          </p:nvPr>
        </p:nvSpPr>
        <p:spPr>
          <a:xfrm>
            <a:off x="1297499" y="928000"/>
            <a:ext cx="56640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tr" sz="1300"/>
              <a:t>2.2.3   </a:t>
            </a:r>
            <a:r>
              <a:rPr lang="tr" sz="700"/>
              <a:t> </a:t>
            </a:r>
            <a:r>
              <a:rPr b="1" lang="tr" sz="1300"/>
              <a:t>Data of SARS-CoV-2 variants and Spike protein mutant types</a:t>
            </a:r>
            <a:endParaRPr b="1" sz="1300"/>
          </a:p>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sp>
        <p:nvSpPr>
          <p:cNvPr id="1014" name="Google Shape;1014;p81"/>
          <p:cNvSpPr txBox="1"/>
          <p:nvPr>
            <p:ph idx="1" type="body"/>
          </p:nvPr>
        </p:nvSpPr>
        <p:spPr>
          <a:xfrm>
            <a:off x="291000" y="1581500"/>
            <a:ext cx="8562000" cy="2112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688"/>
              <a:buNone/>
            </a:pPr>
            <a:r>
              <a:rPr lang="tr" sz="1300" u="sng">
                <a:solidFill>
                  <a:schemeClr val="hlink"/>
                </a:solidFill>
                <a:hlinkClick r:id="rId3"/>
              </a:rPr>
              <a:t>https://covariants.org/per-variant</a:t>
            </a:r>
            <a:r>
              <a:rPr lang="tr" sz="1300"/>
              <a:t> </a:t>
            </a:r>
            <a:endParaRPr sz="1300"/>
          </a:p>
        </p:txBody>
      </p:sp>
      <p:pic>
        <p:nvPicPr>
          <p:cNvPr id="1015" name="Google Shape;1015;p81"/>
          <p:cNvPicPr preferRelativeResize="0"/>
          <p:nvPr/>
        </p:nvPicPr>
        <p:blipFill>
          <a:blip r:embed="rId4">
            <a:alphaModFix/>
          </a:blip>
          <a:stretch>
            <a:fillRect/>
          </a:stretch>
        </p:blipFill>
        <p:spPr>
          <a:xfrm>
            <a:off x="-1365975" y="0"/>
            <a:ext cx="2503274" cy="1316974"/>
          </a:xfrm>
          <a:prstGeom prst="rect">
            <a:avLst/>
          </a:prstGeom>
          <a:noFill/>
          <a:ln>
            <a:noFill/>
          </a:ln>
        </p:spPr>
      </p:pic>
      <p:sp>
        <p:nvSpPr>
          <p:cNvPr id="1016" name="Google Shape;1016;p81"/>
          <p:cNvSpPr txBox="1"/>
          <p:nvPr/>
        </p:nvSpPr>
        <p:spPr>
          <a:xfrm>
            <a:off x="436100" y="2042975"/>
            <a:ext cx="30000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t/>
            </a:r>
            <a:endParaRPr sz="1100">
              <a:solidFill>
                <a:schemeClr val="dk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0" name="Shape 1020"/>
        <p:cNvGrpSpPr/>
        <p:nvPr/>
      </p:nvGrpSpPr>
      <p:grpSpPr>
        <a:xfrm>
          <a:off x="0" y="0"/>
          <a:ext cx="0" cy="0"/>
          <a:chOff x="0" y="0"/>
          <a:chExt cx="0" cy="0"/>
        </a:xfrm>
      </p:grpSpPr>
      <p:sp>
        <p:nvSpPr>
          <p:cNvPr id="1021" name="Google Shape;1021;p82"/>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Materials &amp; Methods</a:t>
            </a:r>
            <a:endParaRPr/>
          </a:p>
          <a:p>
            <a:pPr indent="0" lvl="0" marL="0" rtl="0" algn="l">
              <a:spcBef>
                <a:spcPts val="0"/>
              </a:spcBef>
              <a:spcAft>
                <a:spcPts val="0"/>
              </a:spcAft>
              <a:buNone/>
            </a:pPr>
            <a:r>
              <a:t/>
            </a:r>
            <a:endParaRPr/>
          </a:p>
        </p:txBody>
      </p:sp>
      <p:sp>
        <p:nvSpPr>
          <p:cNvPr id="1022" name="Google Shape;1022;p82"/>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tr" sz="1300"/>
              <a:t>2.3.2</a:t>
            </a:r>
            <a:r>
              <a:rPr lang="tr" sz="700"/>
              <a:t>.         </a:t>
            </a:r>
            <a:r>
              <a:rPr b="1" lang="tr" sz="1300"/>
              <a:t>Set 1 analysis</a:t>
            </a:r>
            <a:endParaRPr b="1" sz="1300"/>
          </a:p>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sp>
        <p:nvSpPr>
          <p:cNvPr id="1023" name="Google Shape;1023;p82"/>
          <p:cNvSpPr txBox="1"/>
          <p:nvPr>
            <p:ph idx="1" type="body"/>
          </p:nvPr>
        </p:nvSpPr>
        <p:spPr>
          <a:xfrm>
            <a:off x="291000" y="1581500"/>
            <a:ext cx="4353600" cy="206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688"/>
              <a:buNone/>
            </a:pPr>
            <a:r>
              <a:rPr lang="tr" sz="1300"/>
              <a:t>Regression analyzes for COVID-19 fatality rate (dependent variable) and COVID-19 reproduction rate (dependent variable) in Set 1 analyzes were performed with SPSS multiple linear regression. </a:t>
            </a:r>
            <a:endParaRPr sz="1300"/>
          </a:p>
        </p:txBody>
      </p:sp>
      <p:pic>
        <p:nvPicPr>
          <p:cNvPr id="1024" name="Google Shape;1024;p82"/>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1025" name="Google Shape;1025;p82"/>
          <p:cNvSpPr txBox="1"/>
          <p:nvPr/>
        </p:nvSpPr>
        <p:spPr>
          <a:xfrm>
            <a:off x="5056500" y="876800"/>
            <a:ext cx="3000000" cy="322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tr" sz="1300">
                <a:solidFill>
                  <a:schemeClr val="dk1"/>
                </a:solidFill>
              </a:rPr>
              <a:t>2.3.2</a:t>
            </a:r>
            <a:r>
              <a:rPr lang="tr" sz="700">
                <a:solidFill>
                  <a:schemeClr val="dk1"/>
                </a:solidFill>
              </a:rPr>
              <a:t>.         </a:t>
            </a:r>
            <a:r>
              <a:rPr b="1" lang="tr" sz="1300">
                <a:solidFill>
                  <a:schemeClr val="dk1"/>
                </a:solidFill>
              </a:rPr>
              <a:t>Set 2 analysis</a:t>
            </a:r>
            <a:endParaRPr b="1" sz="1300">
              <a:solidFill>
                <a:schemeClr val="dk1"/>
              </a:solidFill>
            </a:endParaRPr>
          </a:p>
          <a:p>
            <a:pPr indent="0" lvl="0" marL="0" rtl="0" algn="l">
              <a:lnSpc>
                <a:spcPct val="115000"/>
              </a:lnSpc>
              <a:spcBef>
                <a:spcPts val="1800"/>
              </a:spcBef>
              <a:spcAft>
                <a:spcPts val="0"/>
              </a:spcAft>
              <a:buNone/>
            </a:pPr>
            <a:r>
              <a:t/>
            </a:r>
            <a:endParaRPr b="1" sz="1300">
              <a:solidFill>
                <a:schemeClr val="dk1"/>
              </a:solidFill>
            </a:endParaRPr>
          </a:p>
          <a:p>
            <a:pPr indent="0" lvl="0" marL="0" rtl="0" algn="l">
              <a:lnSpc>
                <a:spcPct val="115000"/>
              </a:lnSpc>
              <a:spcBef>
                <a:spcPts val="1800"/>
              </a:spcBef>
              <a:spcAft>
                <a:spcPts val="0"/>
              </a:spcAft>
              <a:buNone/>
            </a:pPr>
            <a:r>
              <a:t/>
            </a:r>
            <a:endParaRPr sz="1300">
              <a:solidFill>
                <a:schemeClr val="dk1"/>
              </a:solidFill>
            </a:endParaRPr>
          </a:p>
          <a:p>
            <a:pPr indent="0" lvl="0" marL="0" rtl="0" algn="l">
              <a:lnSpc>
                <a:spcPct val="115000"/>
              </a:lnSpc>
              <a:spcBef>
                <a:spcPts val="1400"/>
              </a:spcBef>
              <a:spcAft>
                <a:spcPts val="0"/>
              </a:spcAft>
              <a:buNone/>
            </a:pPr>
            <a:r>
              <a:t/>
            </a:r>
            <a:endParaRPr b="1" sz="1300">
              <a:solidFill>
                <a:schemeClr val="dk1"/>
              </a:solidFill>
            </a:endParaRPr>
          </a:p>
          <a:p>
            <a:pPr indent="0" lvl="0" marL="0" rtl="0" algn="l">
              <a:lnSpc>
                <a:spcPct val="115000"/>
              </a:lnSpc>
              <a:spcBef>
                <a:spcPts val="1400"/>
              </a:spcBef>
              <a:spcAft>
                <a:spcPts val="0"/>
              </a:spcAft>
              <a:buNone/>
            </a:pPr>
            <a:r>
              <a:t/>
            </a:r>
            <a:endParaRPr b="1" sz="1300">
              <a:solidFill>
                <a:schemeClr val="dk1"/>
              </a:solidFill>
            </a:endParaRPr>
          </a:p>
          <a:p>
            <a:pPr indent="0" lvl="0" marL="0" rtl="0" algn="l">
              <a:lnSpc>
                <a:spcPct val="115000"/>
              </a:lnSpc>
              <a:spcBef>
                <a:spcPts val="1400"/>
              </a:spcBef>
              <a:spcAft>
                <a:spcPts val="0"/>
              </a:spcAft>
              <a:buNone/>
            </a:pPr>
            <a:r>
              <a:t/>
            </a:r>
            <a:endParaRPr b="1" sz="1300">
              <a:solidFill>
                <a:schemeClr val="dk1"/>
              </a:solidFill>
            </a:endParaRPr>
          </a:p>
          <a:p>
            <a:pPr indent="0" lvl="0" marL="0" rtl="0" algn="l">
              <a:lnSpc>
                <a:spcPct val="115000"/>
              </a:lnSpc>
              <a:spcBef>
                <a:spcPts val="1400"/>
              </a:spcBef>
              <a:spcAft>
                <a:spcPts val="0"/>
              </a:spcAft>
              <a:buNone/>
            </a:pPr>
            <a:r>
              <a:t/>
            </a:r>
            <a:endParaRPr b="1" sz="1300">
              <a:solidFill>
                <a:schemeClr val="dk1"/>
              </a:solidFill>
            </a:endParaRPr>
          </a:p>
          <a:p>
            <a:pPr indent="0" lvl="0" marL="0" rtl="0" algn="l">
              <a:lnSpc>
                <a:spcPct val="115000"/>
              </a:lnSpc>
              <a:spcBef>
                <a:spcPts val="400"/>
              </a:spcBef>
              <a:spcAft>
                <a:spcPts val="1600"/>
              </a:spcAft>
              <a:buNone/>
            </a:pPr>
            <a:r>
              <a:t/>
            </a:r>
            <a:endParaRPr b="1" sz="1300">
              <a:solidFill>
                <a:schemeClr val="dk1"/>
              </a:solidFill>
            </a:endParaRPr>
          </a:p>
        </p:txBody>
      </p:sp>
      <p:sp>
        <p:nvSpPr>
          <p:cNvPr id="1026" name="Google Shape;1026;p82"/>
          <p:cNvSpPr txBox="1"/>
          <p:nvPr/>
        </p:nvSpPr>
        <p:spPr>
          <a:xfrm>
            <a:off x="4816200" y="1505300"/>
            <a:ext cx="44610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tr" sz="1300">
                <a:solidFill>
                  <a:schemeClr val="dk1"/>
                </a:solidFill>
              </a:rPr>
              <a:t>Regression analyzes for each variant of SARS-CoV-2 (dependent variable) and mutant of Spike protein (dependent variable) in Set 2 analyzes were performed using SPSS multiple linear regression.</a:t>
            </a:r>
            <a:endParaRPr sz="1300">
              <a:solidFill>
                <a:schemeClr val="dk1"/>
              </a:solidFill>
            </a:endParaRPr>
          </a:p>
        </p:txBody>
      </p:sp>
      <p:sp>
        <p:nvSpPr>
          <p:cNvPr id="1027" name="Google Shape;1027;p82"/>
          <p:cNvSpPr txBox="1"/>
          <p:nvPr/>
        </p:nvSpPr>
        <p:spPr>
          <a:xfrm>
            <a:off x="2744750" y="2725300"/>
            <a:ext cx="3000000" cy="3227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tr" sz="1300">
                <a:solidFill>
                  <a:schemeClr val="dk1"/>
                </a:solidFill>
              </a:rPr>
              <a:t>2.3.2</a:t>
            </a:r>
            <a:r>
              <a:rPr lang="tr" sz="700">
                <a:solidFill>
                  <a:schemeClr val="dk1"/>
                </a:solidFill>
              </a:rPr>
              <a:t>.         </a:t>
            </a:r>
            <a:r>
              <a:rPr b="1" lang="tr" sz="1300">
                <a:solidFill>
                  <a:schemeClr val="dk1"/>
                </a:solidFill>
              </a:rPr>
              <a:t>Set 3 analysis</a:t>
            </a:r>
            <a:endParaRPr b="1" sz="1300">
              <a:solidFill>
                <a:schemeClr val="dk1"/>
              </a:solidFill>
            </a:endParaRPr>
          </a:p>
          <a:p>
            <a:pPr indent="0" lvl="0" marL="0" rtl="0" algn="l">
              <a:lnSpc>
                <a:spcPct val="115000"/>
              </a:lnSpc>
              <a:spcBef>
                <a:spcPts val="1800"/>
              </a:spcBef>
              <a:spcAft>
                <a:spcPts val="0"/>
              </a:spcAft>
              <a:buNone/>
            </a:pPr>
            <a:r>
              <a:t/>
            </a:r>
            <a:endParaRPr b="1" sz="1300">
              <a:solidFill>
                <a:schemeClr val="dk1"/>
              </a:solidFill>
            </a:endParaRPr>
          </a:p>
          <a:p>
            <a:pPr indent="0" lvl="0" marL="0" rtl="0" algn="l">
              <a:lnSpc>
                <a:spcPct val="115000"/>
              </a:lnSpc>
              <a:spcBef>
                <a:spcPts val="1800"/>
              </a:spcBef>
              <a:spcAft>
                <a:spcPts val="0"/>
              </a:spcAft>
              <a:buNone/>
            </a:pPr>
            <a:r>
              <a:t/>
            </a:r>
            <a:endParaRPr sz="1300">
              <a:solidFill>
                <a:schemeClr val="dk1"/>
              </a:solidFill>
            </a:endParaRPr>
          </a:p>
          <a:p>
            <a:pPr indent="0" lvl="0" marL="0" rtl="0" algn="l">
              <a:lnSpc>
                <a:spcPct val="115000"/>
              </a:lnSpc>
              <a:spcBef>
                <a:spcPts val="1400"/>
              </a:spcBef>
              <a:spcAft>
                <a:spcPts val="0"/>
              </a:spcAft>
              <a:buNone/>
            </a:pPr>
            <a:r>
              <a:t/>
            </a:r>
            <a:endParaRPr b="1" sz="1300">
              <a:solidFill>
                <a:schemeClr val="dk1"/>
              </a:solidFill>
            </a:endParaRPr>
          </a:p>
          <a:p>
            <a:pPr indent="0" lvl="0" marL="0" rtl="0" algn="l">
              <a:lnSpc>
                <a:spcPct val="115000"/>
              </a:lnSpc>
              <a:spcBef>
                <a:spcPts val="1400"/>
              </a:spcBef>
              <a:spcAft>
                <a:spcPts val="0"/>
              </a:spcAft>
              <a:buNone/>
            </a:pPr>
            <a:r>
              <a:t/>
            </a:r>
            <a:endParaRPr b="1" sz="1300">
              <a:solidFill>
                <a:schemeClr val="dk1"/>
              </a:solidFill>
            </a:endParaRPr>
          </a:p>
          <a:p>
            <a:pPr indent="0" lvl="0" marL="0" rtl="0" algn="l">
              <a:lnSpc>
                <a:spcPct val="115000"/>
              </a:lnSpc>
              <a:spcBef>
                <a:spcPts val="1400"/>
              </a:spcBef>
              <a:spcAft>
                <a:spcPts val="0"/>
              </a:spcAft>
              <a:buNone/>
            </a:pPr>
            <a:r>
              <a:t/>
            </a:r>
            <a:endParaRPr b="1" sz="1300">
              <a:solidFill>
                <a:schemeClr val="dk1"/>
              </a:solidFill>
            </a:endParaRPr>
          </a:p>
          <a:p>
            <a:pPr indent="0" lvl="0" marL="0" rtl="0" algn="l">
              <a:lnSpc>
                <a:spcPct val="115000"/>
              </a:lnSpc>
              <a:spcBef>
                <a:spcPts val="1400"/>
              </a:spcBef>
              <a:spcAft>
                <a:spcPts val="0"/>
              </a:spcAft>
              <a:buNone/>
            </a:pPr>
            <a:r>
              <a:t/>
            </a:r>
            <a:endParaRPr b="1" sz="1300">
              <a:solidFill>
                <a:schemeClr val="dk1"/>
              </a:solidFill>
            </a:endParaRPr>
          </a:p>
          <a:p>
            <a:pPr indent="0" lvl="0" marL="0" rtl="0" algn="l">
              <a:lnSpc>
                <a:spcPct val="115000"/>
              </a:lnSpc>
              <a:spcBef>
                <a:spcPts val="400"/>
              </a:spcBef>
              <a:spcAft>
                <a:spcPts val="1600"/>
              </a:spcAft>
              <a:buNone/>
            </a:pPr>
            <a:r>
              <a:t/>
            </a:r>
            <a:endParaRPr b="1" sz="1300">
              <a:solidFill>
                <a:schemeClr val="dk1"/>
              </a:solidFill>
            </a:endParaRPr>
          </a:p>
        </p:txBody>
      </p:sp>
      <p:sp>
        <p:nvSpPr>
          <p:cNvPr id="1028" name="Google Shape;1028;p82"/>
          <p:cNvSpPr txBox="1"/>
          <p:nvPr/>
        </p:nvSpPr>
        <p:spPr>
          <a:xfrm>
            <a:off x="2504450" y="3353800"/>
            <a:ext cx="4461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1200"/>
              </a:spcAft>
              <a:buNone/>
            </a:pPr>
            <a:r>
              <a:rPr lang="tr" sz="1300">
                <a:solidFill>
                  <a:schemeClr val="dk1"/>
                </a:solidFill>
              </a:rPr>
              <a:t>In Set 3 analyzes, logistic regression analyzes for the variants and mutants (dependent variables) obtained from Set 2 analyzes were performed using WebPPL. Microbiome data was used for independent variables for the selected 7 countries (Indonesia, India, Japan, Sweden, USA, Italy, Spain) (Mobeen et al., 2018).  </a:t>
            </a:r>
            <a:endParaRPr sz="1300">
              <a:solidFill>
                <a:schemeClr val="dk1"/>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83"/>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Results</a:t>
            </a:r>
            <a:endParaRPr/>
          </a:p>
          <a:p>
            <a:pPr indent="0" lvl="0" marL="0" rtl="0" algn="l">
              <a:spcBef>
                <a:spcPts val="0"/>
              </a:spcBef>
              <a:spcAft>
                <a:spcPts val="0"/>
              </a:spcAft>
              <a:buNone/>
            </a:pPr>
            <a:r>
              <a:t/>
            </a:r>
            <a:endParaRPr/>
          </a:p>
        </p:txBody>
      </p:sp>
      <p:sp>
        <p:nvSpPr>
          <p:cNvPr id="1034" name="Google Shape;1034;p83"/>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rPr b="1" lang="tr" sz="1300"/>
              <a:t>3.3</a:t>
            </a:r>
            <a:r>
              <a:rPr lang="tr" sz="1300"/>
              <a:t>          </a:t>
            </a:r>
            <a:r>
              <a:rPr b="1" lang="tr" sz="1300"/>
              <a:t>Set 3 results</a:t>
            </a:r>
            <a:endParaRPr b="1" sz="1300"/>
          </a:p>
          <a:p>
            <a:pPr indent="0" lvl="0" marL="0" rtl="0" algn="l">
              <a:lnSpc>
                <a:spcPct val="115000"/>
              </a:lnSpc>
              <a:spcBef>
                <a:spcPts val="400"/>
              </a:spcBef>
              <a:spcAft>
                <a:spcPts val="1600"/>
              </a:spcAft>
              <a:buNone/>
            </a:pPr>
            <a:r>
              <a:t/>
            </a:r>
            <a:endParaRPr b="1" sz="1300"/>
          </a:p>
        </p:txBody>
      </p:sp>
      <p:sp>
        <p:nvSpPr>
          <p:cNvPr id="1035" name="Google Shape;1035;p83"/>
          <p:cNvSpPr txBox="1"/>
          <p:nvPr>
            <p:ph idx="1" type="body"/>
          </p:nvPr>
        </p:nvSpPr>
        <p:spPr>
          <a:xfrm>
            <a:off x="3309300" y="122900"/>
            <a:ext cx="5703300" cy="31413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Clr>
                <a:schemeClr val="dk1"/>
              </a:buClr>
              <a:buSzPts val="1100"/>
              <a:buFont typeface="Arial"/>
              <a:buNone/>
            </a:pPr>
            <a:r>
              <a:rPr lang="tr" sz="1300"/>
              <a:t>Hypothesis 3 (H3): </a:t>
            </a:r>
            <a:r>
              <a:rPr i="1" lang="tr" sz="1300"/>
              <a:t>Microbes residing gut can explain which SARS-CoV-2 mutant infected the host. </a:t>
            </a:r>
            <a:endParaRPr i="1" sz="1300"/>
          </a:p>
          <a:p>
            <a:pPr indent="0" lvl="0" marL="0" rtl="0" algn="l">
              <a:lnSpc>
                <a:spcPct val="100000"/>
              </a:lnSpc>
              <a:spcBef>
                <a:spcPts val="1200"/>
              </a:spcBef>
              <a:spcAft>
                <a:spcPts val="1200"/>
              </a:spcAft>
              <a:buSzPts val="688"/>
              <a:buNone/>
            </a:pPr>
            <a:r>
              <a:t/>
            </a:r>
            <a:endParaRPr sz="1300"/>
          </a:p>
        </p:txBody>
      </p:sp>
      <p:pic>
        <p:nvPicPr>
          <p:cNvPr id="1036" name="Google Shape;1036;p83"/>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1037" name="Google Shape;1037;p83"/>
          <p:cNvSpPr txBox="1"/>
          <p:nvPr/>
        </p:nvSpPr>
        <p:spPr>
          <a:xfrm>
            <a:off x="291000" y="3847650"/>
            <a:ext cx="34341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sp>
        <p:nvSpPr>
          <p:cNvPr id="1038" name="Google Shape;1038;p83"/>
          <p:cNvSpPr txBox="1"/>
          <p:nvPr/>
        </p:nvSpPr>
        <p:spPr>
          <a:xfrm>
            <a:off x="273151" y="1351750"/>
            <a:ext cx="8445300" cy="3540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300">
                <a:solidFill>
                  <a:schemeClr val="dk1"/>
                </a:solidFill>
              </a:rPr>
              <a:t>Set 1 and Set 2 analyzes were analyzed with a program (SPSS) due to the sufficient data set size. However, in the hypothesis testing process, the data were generally eliminated at each stage and the data sets were getting smaller, therefore SPSS and deterministic programming languages were insufficient to analyze the data of Set 3. For instance, in Set 2 analysis, there are 18 variant types of SARS-CoV-2 and 11 Spike protein mutants but in Set 3 analysis only one type of SARS-CoV-2 variant and three types of Spike mutants have remained (Table 3.3). Therefore, the analyzes were made in the WebPPL for Set 3.</a:t>
            </a:r>
            <a:endParaRPr sz="1300">
              <a:solidFill>
                <a:schemeClr val="dk1"/>
              </a:solidFill>
            </a:endParaRPr>
          </a:p>
          <a:p>
            <a:pPr indent="0" lvl="0" marL="0" rtl="0" algn="l">
              <a:lnSpc>
                <a:spcPct val="150000"/>
              </a:lnSpc>
              <a:spcBef>
                <a:spcPts val="1200"/>
              </a:spcBef>
              <a:spcAft>
                <a:spcPts val="1200"/>
              </a:spcAft>
              <a:buNone/>
            </a:pPr>
            <a:r>
              <a:rPr lang="tr" sz="1300">
                <a:solidFill>
                  <a:schemeClr val="dk1"/>
                </a:solidFill>
              </a:rPr>
              <a:t>For 7 countries (Indonesia, India, Japan, Sweden, USA, Italy, Spain), gut microbe (Bacteroides, Firmicutes, Actinobacteria, and Proteobacteria) percentages were analyzed as independent variables, and the percent frequencies of selected mutants and variants were analyzed as a dependent variable by logistic regression model in WebPPL . </a:t>
            </a:r>
            <a:r>
              <a:rPr lang="tr" sz="1300" u="sng">
                <a:solidFill>
                  <a:schemeClr val="hlink"/>
                </a:solidFill>
                <a:hlinkClick r:id="rId4"/>
              </a:rPr>
              <a:t>https://docs.google.com/document/d/1qKhSb2cN9lUc8lrxx87CqNTcPy9NMvzGG3rZtiJJFlg/edit?usp=sharing</a:t>
            </a:r>
            <a:r>
              <a:rPr lang="tr" sz="1300">
                <a:solidFill>
                  <a:schemeClr val="dk1"/>
                </a:solidFill>
              </a:rPr>
              <a:t> </a:t>
            </a:r>
            <a:endParaRPr sz="13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1"/>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Introduction:</a:t>
            </a:r>
            <a:endParaRPr/>
          </a:p>
          <a:p>
            <a:pPr indent="0" lvl="0" marL="0" rtl="0" algn="l">
              <a:spcBef>
                <a:spcPts val="0"/>
              </a:spcBef>
              <a:spcAft>
                <a:spcPts val="0"/>
              </a:spcAft>
              <a:buNone/>
            </a:pPr>
            <a:r>
              <a:rPr lang="tr"/>
              <a:t>Theoretical Background</a:t>
            </a:r>
            <a:endParaRPr sz="1000"/>
          </a:p>
        </p:txBody>
      </p:sp>
      <p:sp>
        <p:nvSpPr>
          <p:cNvPr id="159" name="Google Shape;159;p21"/>
          <p:cNvSpPr txBox="1"/>
          <p:nvPr>
            <p:ph type="title"/>
          </p:nvPr>
        </p:nvSpPr>
        <p:spPr>
          <a:xfrm>
            <a:off x="1297502" y="928000"/>
            <a:ext cx="35304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sz="700"/>
          </a:p>
          <a:p>
            <a:pPr indent="0" lvl="0" marL="0" rtl="0" algn="l">
              <a:lnSpc>
                <a:spcPct val="115000"/>
              </a:lnSpc>
              <a:spcBef>
                <a:spcPts val="400"/>
              </a:spcBef>
              <a:spcAft>
                <a:spcPts val="1600"/>
              </a:spcAft>
              <a:buNone/>
            </a:pPr>
            <a:r>
              <a:t/>
            </a:r>
            <a:endParaRPr/>
          </a:p>
        </p:txBody>
      </p:sp>
      <p:sp>
        <p:nvSpPr>
          <p:cNvPr id="160" name="Google Shape;160;p21"/>
          <p:cNvSpPr txBox="1"/>
          <p:nvPr>
            <p:ph idx="1" type="body"/>
          </p:nvPr>
        </p:nvSpPr>
        <p:spPr>
          <a:xfrm>
            <a:off x="291000" y="0"/>
            <a:ext cx="8936700" cy="206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688"/>
              <a:buNone/>
            </a:pPr>
            <a:r>
              <a:t/>
            </a:r>
            <a:endParaRPr sz="1300"/>
          </a:p>
        </p:txBody>
      </p:sp>
      <p:pic>
        <p:nvPicPr>
          <p:cNvPr id="161" name="Google Shape;161;p21"/>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162" name="Google Shape;162;p21"/>
          <p:cNvSpPr txBox="1"/>
          <p:nvPr/>
        </p:nvSpPr>
        <p:spPr>
          <a:xfrm>
            <a:off x="4960975" y="1677200"/>
            <a:ext cx="4013400" cy="101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t>Figure 5. Schematic diagram of the SARS coronavirus genome (Wertheim et al., 2013).</a:t>
            </a:r>
            <a:endParaRPr sz="1100"/>
          </a:p>
          <a:p>
            <a:pPr indent="0" lvl="0" marL="0" rtl="0" algn="l">
              <a:lnSpc>
                <a:spcPct val="150000"/>
              </a:lnSpc>
              <a:spcBef>
                <a:spcPts val="1200"/>
              </a:spcBef>
              <a:spcAft>
                <a:spcPts val="1200"/>
              </a:spcAft>
              <a:buNone/>
            </a:pPr>
            <a:r>
              <a:t/>
            </a:r>
            <a:endParaRPr sz="1100"/>
          </a:p>
        </p:txBody>
      </p:sp>
      <p:pic>
        <p:nvPicPr>
          <p:cNvPr id="163" name="Google Shape;163;p21"/>
          <p:cNvPicPr preferRelativeResize="0"/>
          <p:nvPr/>
        </p:nvPicPr>
        <p:blipFill>
          <a:blip r:embed="rId4">
            <a:alphaModFix/>
          </a:blip>
          <a:stretch>
            <a:fillRect/>
          </a:stretch>
        </p:blipFill>
        <p:spPr>
          <a:xfrm>
            <a:off x="4492330" y="307550"/>
            <a:ext cx="4735370" cy="1122000"/>
          </a:xfrm>
          <a:prstGeom prst="rect">
            <a:avLst/>
          </a:prstGeom>
          <a:noFill/>
          <a:ln>
            <a:noFill/>
          </a:ln>
        </p:spPr>
      </p:pic>
      <p:pic>
        <p:nvPicPr>
          <p:cNvPr id="164" name="Google Shape;164;p21"/>
          <p:cNvPicPr preferRelativeResize="0"/>
          <p:nvPr/>
        </p:nvPicPr>
        <p:blipFill>
          <a:blip r:embed="rId5">
            <a:alphaModFix/>
          </a:blip>
          <a:stretch>
            <a:fillRect/>
          </a:stretch>
        </p:blipFill>
        <p:spPr>
          <a:xfrm>
            <a:off x="290988" y="2111050"/>
            <a:ext cx="4091301" cy="2226346"/>
          </a:xfrm>
          <a:prstGeom prst="rect">
            <a:avLst/>
          </a:prstGeom>
          <a:noFill/>
          <a:ln>
            <a:noFill/>
          </a:ln>
        </p:spPr>
      </p:pic>
      <p:sp>
        <p:nvSpPr>
          <p:cNvPr id="165" name="Google Shape;165;p21"/>
          <p:cNvSpPr txBox="1"/>
          <p:nvPr/>
        </p:nvSpPr>
        <p:spPr>
          <a:xfrm>
            <a:off x="291000" y="4562150"/>
            <a:ext cx="45369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solidFill>
                  <a:srgbClr val="000000"/>
                </a:solidFill>
              </a:rPr>
              <a:t>Figure </a:t>
            </a:r>
            <a:r>
              <a:rPr lang="tr" sz="1100"/>
              <a:t>4</a:t>
            </a:r>
            <a:r>
              <a:rPr lang="tr" sz="1100">
                <a:solidFill>
                  <a:srgbClr val="000000"/>
                </a:solidFill>
              </a:rPr>
              <a:t>. Proteins of SARS-CoV-2 (Greenwood., 2021).</a:t>
            </a:r>
            <a:endParaRPr sz="1100">
              <a:solidFill>
                <a:srgbClr val="000000"/>
              </a:solidFill>
            </a:endParaRPr>
          </a:p>
          <a:p>
            <a:pPr indent="0" lvl="0" marL="0" rtl="0" algn="l">
              <a:lnSpc>
                <a:spcPct val="150000"/>
              </a:lnSpc>
              <a:spcBef>
                <a:spcPts val="1200"/>
              </a:spcBef>
              <a:spcAft>
                <a:spcPts val="1200"/>
              </a:spcAft>
              <a:buNone/>
            </a:pPr>
            <a:r>
              <a:t/>
            </a:r>
            <a:endParaRPr sz="1100">
              <a:solidFill>
                <a:srgbClr val="000000"/>
              </a:solidFill>
            </a:endParaRPr>
          </a:p>
        </p:txBody>
      </p:sp>
      <p:sp>
        <p:nvSpPr>
          <p:cNvPr id="166" name="Google Shape;166;p21"/>
          <p:cNvSpPr txBox="1"/>
          <p:nvPr/>
        </p:nvSpPr>
        <p:spPr>
          <a:xfrm>
            <a:off x="5410200" y="2743200"/>
            <a:ext cx="30000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tr" sz="1800">
                <a:solidFill>
                  <a:schemeClr val="dk1"/>
                </a:solidFill>
              </a:rPr>
              <a:t>The genome of SARS-CoV-2 codes 2 Open reading frames (Orfs) and 4 structural proteins.</a:t>
            </a:r>
            <a:endParaRPr sz="1800">
              <a:solidFill>
                <a:schemeClr val="dk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2" name="Shape 1042"/>
        <p:cNvGrpSpPr/>
        <p:nvPr/>
      </p:nvGrpSpPr>
      <p:grpSpPr>
        <a:xfrm>
          <a:off x="0" y="0"/>
          <a:ext cx="0" cy="0"/>
          <a:chOff x="0" y="0"/>
          <a:chExt cx="0" cy="0"/>
        </a:xfrm>
      </p:grpSpPr>
      <p:sp>
        <p:nvSpPr>
          <p:cNvPr id="1043" name="Google Shape;1043;p84"/>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Discussion</a:t>
            </a:r>
            <a:endParaRPr/>
          </a:p>
          <a:p>
            <a:pPr indent="0" lvl="0" marL="0" rtl="0" algn="l">
              <a:spcBef>
                <a:spcPts val="0"/>
              </a:spcBef>
              <a:spcAft>
                <a:spcPts val="0"/>
              </a:spcAft>
              <a:buNone/>
            </a:pPr>
            <a:r>
              <a:t/>
            </a:r>
            <a:endParaRPr/>
          </a:p>
        </p:txBody>
      </p:sp>
      <p:sp>
        <p:nvSpPr>
          <p:cNvPr id="1044" name="Google Shape;1044;p84"/>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sp>
        <p:nvSpPr>
          <p:cNvPr id="1045" name="Google Shape;1045;p84"/>
          <p:cNvSpPr txBox="1"/>
          <p:nvPr>
            <p:ph idx="1" type="body"/>
          </p:nvPr>
        </p:nvSpPr>
        <p:spPr>
          <a:xfrm>
            <a:off x="291000" y="1581500"/>
            <a:ext cx="3309300" cy="3141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88"/>
              <a:buNone/>
            </a:pPr>
            <a:r>
              <a:rPr lang="tr" sz="1300"/>
              <a:t>The 20I/501Y.V1  variant emerged in the United Kingdom and spread throughout to world (To &amp; Editor, 2021). </a:t>
            </a:r>
            <a:endParaRPr sz="1300"/>
          </a:p>
          <a:p>
            <a:pPr indent="0" lvl="0" marL="0" rtl="0" algn="l">
              <a:lnSpc>
                <a:spcPct val="100000"/>
              </a:lnSpc>
              <a:spcBef>
                <a:spcPts val="1200"/>
              </a:spcBef>
              <a:spcAft>
                <a:spcPts val="1200"/>
              </a:spcAft>
              <a:buSzPts val="688"/>
              <a:buNone/>
            </a:pPr>
            <a:r>
              <a:rPr lang="tr" sz="1300"/>
              <a:t>The </a:t>
            </a:r>
            <a:r>
              <a:rPr b="1" lang="tr" sz="1300"/>
              <a:t>dietary </a:t>
            </a:r>
            <a:r>
              <a:rPr lang="tr" sz="1300"/>
              <a:t>intake affects the human ACE2 receptor, the main target of the Spike protein, by affecting gene expression (Bhattacharya et al., 2021; Horne &amp; Vohl, 2020). Therefore changing the ACE2 structure by dietary patterns can be linked with the results of Set 2 (Table 3.4). </a:t>
            </a:r>
            <a:endParaRPr sz="1300"/>
          </a:p>
        </p:txBody>
      </p:sp>
      <p:pic>
        <p:nvPicPr>
          <p:cNvPr id="1046" name="Google Shape;1046;p84"/>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1047" name="Google Shape;1047;p84"/>
          <p:cNvSpPr txBox="1"/>
          <p:nvPr/>
        </p:nvSpPr>
        <p:spPr>
          <a:xfrm>
            <a:off x="3676500" y="3812825"/>
            <a:ext cx="79239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solidFill>
                  <a:schemeClr val="dk1"/>
                </a:solidFill>
              </a:rPr>
              <a:t>Figure 28. The distribution of 20I/501Y.V1 variant (GISAID database).</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pic>
        <p:nvPicPr>
          <p:cNvPr id="1048" name="Google Shape;1048;p84"/>
          <p:cNvPicPr preferRelativeResize="0"/>
          <p:nvPr/>
        </p:nvPicPr>
        <p:blipFill>
          <a:blip r:embed="rId4">
            <a:alphaModFix/>
          </a:blip>
          <a:stretch>
            <a:fillRect/>
          </a:stretch>
        </p:blipFill>
        <p:spPr>
          <a:xfrm>
            <a:off x="3600300" y="1562100"/>
            <a:ext cx="5105400" cy="2019300"/>
          </a:xfrm>
          <a:prstGeom prst="rect">
            <a:avLst/>
          </a:prstGeom>
          <a:noFill/>
          <a:ln>
            <a:noFill/>
          </a:ln>
        </p:spPr>
      </p:pic>
      <p:sp>
        <p:nvSpPr>
          <p:cNvPr id="1049" name="Google Shape;1049;p84"/>
          <p:cNvSpPr txBox="1"/>
          <p:nvPr/>
        </p:nvSpPr>
        <p:spPr>
          <a:xfrm>
            <a:off x="1297500" y="786350"/>
            <a:ext cx="4735800" cy="66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tr" sz="1300">
                <a:solidFill>
                  <a:schemeClr val="dk1"/>
                </a:solidFill>
              </a:rPr>
              <a:t>20/501Y.V1 vs parameters (Set 2 Results)</a:t>
            </a:r>
            <a:endParaRPr b="1" sz="1300">
              <a:solidFill>
                <a:schemeClr val="dk1"/>
              </a:solidFill>
            </a:endParaRPr>
          </a:p>
          <a:p>
            <a:pPr indent="0" lvl="0" marL="0" rtl="0" algn="l">
              <a:lnSpc>
                <a:spcPct val="115000"/>
              </a:lnSpc>
              <a:spcBef>
                <a:spcPts val="400"/>
              </a:spcBef>
              <a:spcAft>
                <a:spcPts val="1600"/>
              </a:spcAft>
              <a:buNone/>
            </a:pPr>
            <a:r>
              <a:t/>
            </a:r>
            <a:endParaRPr b="1" sz="1300">
              <a:solidFill>
                <a:schemeClr val="dk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3" name="Shape 1053"/>
        <p:cNvGrpSpPr/>
        <p:nvPr/>
      </p:nvGrpSpPr>
      <p:grpSpPr>
        <a:xfrm>
          <a:off x="0" y="0"/>
          <a:ext cx="0" cy="0"/>
          <a:chOff x="0" y="0"/>
          <a:chExt cx="0" cy="0"/>
        </a:xfrm>
      </p:grpSpPr>
      <p:sp>
        <p:nvSpPr>
          <p:cNvPr id="1054" name="Google Shape;1054;p85"/>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Discussion</a:t>
            </a:r>
            <a:endParaRPr/>
          </a:p>
          <a:p>
            <a:pPr indent="0" lvl="0" marL="0" rtl="0" algn="l">
              <a:spcBef>
                <a:spcPts val="0"/>
              </a:spcBef>
              <a:spcAft>
                <a:spcPts val="0"/>
              </a:spcAft>
              <a:buNone/>
            </a:pPr>
            <a:r>
              <a:t/>
            </a:r>
            <a:endParaRPr/>
          </a:p>
        </p:txBody>
      </p:sp>
      <p:sp>
        <p:nvSpPr>
          <p:cNvPr id="1055" name="Google Shape;1055;p85"/>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sp>
        <p:nvSpPr>
          <p:cNvPr id="1056" name="Google Shape;1056;p85"/>
          <p:cNvSpPr txBox="1"/>
          <p:nvPr>
            <p:ph idx="1" type="body"/>
          </p:nvPr>
        </p:nvSpPr>
        <p:spPr>
          <a:xfrm>
            <a:off x="291000" y="1505300"/>
            <a:ext cx="3309300" cy="3141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688"/>
              <a:buNone/>
            </a:pPr>
            <a:r>
              <a:rPr lang="tr" sz="1300"/>
              <a:t>The regression value of </a:t>
            </a:r>
            <a:r>
              <a:rPr b="1" lang="tr" sz="1300"/>
              <a:t>diseases </a:t>
            </a:r>
            <a:r>
              <a:rPr lang="tr" sz="1300"/>
              <a:t>parameters and 20I/501Y.V1 variant was +0.371 (for asthma, cancer, anemia, lung cancer) and +0.342 (for diarrhea, diabetes, NDCs, pneumonia) (Table 3.4). Cronic diseases are related to SARS-CoV-2 cases and its severity (H. Liu et al., 2020). </a:t>
            </a:r>
            <a:endParaRPr sz="1300"/>
          </a:p>
          <a:p>
            <a:pPr indent="0" lvl="0" marL="0" rtl="0" algn="l">
              <a:lnSpc>
                <a:spcPct val="100000"/>
              </a:lnSpc>
              <a:spcBef>
                <a:spcPts val="1200"/>
              </a:spcBef>
              <a:spcAft>
                <a:spcPts val="1200"/>
              </a:spcAft>
              <a:buSzPts val="688"/>
              <a:buNone/>
            </a:pPr>
            <a:r>
              <a:rPr lang="tr" sz="1300"/>
              <a:t>The average age of Europe is also increasing, therefore the financial supply of the treatments of the chronic diseases is a problem for European countries (Brennan et al., 2017). Therefore, the regression relation with the results (Table 3.4) can be linked with the emergence of the 20I/Y.V1 variant in Europe. </a:t>
            </a:r>
            <a:endParaRPr sz="1300"/>
          </a:p>
        </p:txBody>
      </p:sp>
      <p:pic>
        <p:nvPicPr>
          <p:cNvPr id="1057" name="Google Shape;1057;p85"/>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1058" name="Google Shape;1058;p85"/>
          <p:cNvSpPr txBox="1"/>
          <p:nvPr/>
        </p:nvSpPr>
        <p:spPr>
          <a:xfrm>
            <a:off x="3676500" y="3812825"/>
            <a:ext cx="79239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solidFill>
                  <a:schemeClr val="dk1"/>
                </a:solidFill>
              </a:rPr>
              <a:t>Figure 28. The distribution of 20I/501Y.V1 variant (GISAID database).</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pic>
        <p:nvPicPr>
          <p:cNvPr id="1059" name="Google Shape;1059;p85"/>
          <p:cNvPicPr preferRelativeResize="0"/>
          <p:nvPr/>
        </p:nvPicPr>
        <p:blipFill>
          <a:blip r:embed="rId4">
            <a:alphaModFix/>
          </a:blip>
          <a:stretch>
            <a:fillRect/>
          </a:stretch>
        </p:blipFill>
        <p:spPr>
          <a:xfrm>
            <a:off x="3600300" y="1562100"/>
            <a:ext cx="5105400" cy="2019300"/>
          </a:xfrm>
          <a:prstGeom prst="rect">
            <a:avLst/>
          </a:prstGeom>
          <a:noFill/>
          <a:ln>
            <a:noFill/>
          </a:ln>
        </p:spPr>
      </p:pic>
      <p:sp>
        <p:nvSpPr>
          <p:cNvPr id="1060" name="Google Shape;1060;p85"/>
          <p:cNvSpPr txBox="1"/>
          <p:nvPr/>
        </p:nvSpPr>
        <p:spPr>
          <a:xfrm>
            <a:off x="1211750" y="760575"/>
            <a:ext cx="4524900" cy="66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tr" sz="1300">
                <a:solidFill>
                  <a:schemeClr val="dk1"/>
                </a:solidFill>
              </a:rPr>
              <a:t>20/501Y.V1 vs parameters (Set 2 Results)</a:t>
            </a:r>
            <a:endParaRPr b="1" sz="1300">
              <a:solidFill>
                <a:schemeClr val="dk1"/>
              </a:solidFill>
            </a:endParaRPr>
          </a:p>
          <a:p>
            <a:pPr indent="0" lvl="0" marL="0" rtl="0" algn="l">
              <a:lnSpc>
                <a:spcPct val="115000"/>
              </a:lnSpc>
              <a:spcBef>
                <a:spcPts val="400"/>
              </a:spcBef>
              <a:spcAft>
                <a:spcPts val="1600"/>
              </a:spcAft>
              <a:buNone/>
            </a:pPr>
            <a:r>
              <a:t/>
            </a:r>
            <a:endParaRPr b="1" sz="1300">
              <a:solidFill>
                <a:schemeClr val="dk1"/>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4" name="Shape 1064"/>
        <p:cNvGrpSpPr/>
        <p:nvPr/>
      </p:nvGrpSpPr>
      <p:grpSpPr>
        <a:xfrm>
          <a:off x="0" y="0"/>
          <a:ext cx="0" cy="0"/>
          <a:chOff x="0" y="0"/>
          <a:chExt cx="0" cy="0"/>
        </a:xfrm>
      </p:grpSpPr>
      <p:sp>
        <p:nvSpPr>
          <p:cNvPr id="1065" name="Google Shape;1065;p86"/>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Discussion</a:t>
            </a:r>
            <a:endParaRPr/>
          </a:p>
          <a:p>
            <a:pPr indent="0" lvl="0" marL="0" rtl="0" algn="l">
              <a:spcBef>
                <a:spcPts val="0"/>
              </a:spcBef>
              <a:spcAft>
                <a:spcPts val="0"/>
              </a:spcAft>
              <a:buNone/>
            </a:pPr>
            <a:r>
              <a:t/>
            </a:r>
            <a:endParaRPr/>
          </a:p>
        </p:txBody>
      </p:sp>
      <p:sp>
        <p:nvSpPr>
          <p:cNvPr id="1066" name="Google Shape;1066;p86"/>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sp>
        <p:nvSpPr>
          <p:cNvPr id="1067" name="Google Shape;1067;p86"/>
          <p:cNvSpPr txBox="1"/>
          <p:nvPr>
            <p:ph idx="1" type="body"/>
          </p:nvPr>
        </p:nvSpPr>
        <p:spPr>
          <a:xfrm>
            <a:off x="214800" y="1505300"/>
            <a:ext cx="3309300" cy="3141300"/>
          </a:xfrm>
          <a:prstGeom prst="rect">
            <a:avLst/>
          </a:prstGeom>
        </p:spPr>
        <p:txBody>
          <a:bodyPr anchorCtr="0" anchor="t" bIns="91425" lIns="91425" spcFirstLastPara="1" rIns="91425" wrap="square" tIns="91425">
            <a:noAutofit/>
          </a:bodyPr>
          <a:lstStyle/>
          <a:p>
            <a:pPr indent="0" lvl="0" marL="0" rtl="0" algn="just">
              <a:spcBef>
                <a:spcPts val="1200"/>
              </a:spcBef>
              <a:spcAft>
                <a:spcPts val="1200"/>
              </a:spcAft>
              <a:buSzPts val="1100"/>
              <a:buNone/>
            </a:pPr>
            <a:r>
              <a:rPr lang="tr" sz="1300"/>
              <a:t>The regression value of </a:t>
            </a:r>
            <a:r>
              <a:rPr b="1" lang="tr" sz="1300"/>
              <a:t>economic parameters </a:t>
            </a:r>
            <a:r>
              <a:rPr lang="tr" sz="1300"/>
              <a:t>and 20I/501Y.V1 variant was +0.470, the regression value of </a:t>
            </a:r>
            <a:r>
              <a:rPr b="1" lang="tr" sz="1300"/>
              <a:t>environmental factors</a:t>
            </a:r>
            <a:r>
              <a:rPr lang="tr" sz="1300"/>
              <a:t> parameters and 20I/501Y.V1 variant was +0.589 and the regression value of </a:t>
            </a:r>
            <a:r>
              <a:rPr b="1" lang="tr" sz="1300"/>
              <a:t>population parameters </a:t>
            </a:r>
            <a:r>
              <a:rPr lang="tr" sz="1300"/>
              <a:t>and 20I/501Y.V1 variant was +0.372  (Table 3.4). </a:t>
            </a:r>
            <a:endParaRPr sz="1300"/>
          </a:p>
        </p:txBody>
      </p:sp>
      <p:pic>
        <p:nvPicPr>
          <p:cNvPr id="1068" name="Google Shape;1068;p86"/>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1069" name="Google Shape;1069;p86"/>
          <p:cNvSpPr txBox="1"/>
          <p:nvPr/>
        </p:nvSpPr>
        <p:spPr>
          <a:xfrm>
            <a:off x="3676500" y="3812825"/>
            <a:ext cx="79239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solidFill>
                  <a:schemeClr val="dk1"/>
                </a:solidFill>
              </a:rPr>
              <a:t>Figure 28. The distribution of 20I/501Y.V1 variant (GISAID database).</a:t>
            </a:r>
            <a:endParaRPr sz="1100">
              <a:solidFill>
                <a:schemeClr val="dk1"/>
              </a:solidFill>
            </a:endParaRPr>
          </a:p>
          <a:p>
            <a:pPr indent="0" lvl="0" marL="0" rtl="0" algn="l">
              <a:lnSpc>
                <a:spcPct val="150000"/>
              </a:lnSpc>
              <a:spcBef>
                <a:spcPts val="1200"/>
              </a:spcBef>
              <a:spcAft>
                <a:spcPts val="1200"/>
              </a:spcAft>
              <a:buNone/>
            </a:pPr>
            <a:r>
              <a:t/>
            </a:r>
            <a:endParaRPr sz="1100">
              <a:solidFill>
                <a:schemeClr val="dk1"/>
              </a:solidFill>
            </a:endParaRPr>
          </a:p>
        </p:txBody>
      </p:sp>
      <p:pic>
        <p:nvPicPr>
          <p:cNvPr id="1070" name="Google Shape;1070;p86"/>
          <p:cNvPicPr preferRelativeResize="0"/>
          <p:nvPr/>
        </p:nvPicPr>
        <p:blipFill>
          <a:blip r:embed="rId4">
            <a:alphaModFix/>
          </a:blip>
          <a:stretch>
            <a:fillRect/>
          </a:stretch>
        </p:blipFill>
        <p:spPr>
          <a:xfrm>
            <a:off x="3600300" y="1562100"/>
            <a:ext cx="5105400" cy="2019300"/>
          </a:xfrm>
          <a:prstGeom prst="rect">
            <a:avLst/>
          </a:prstGeom>
          <a:noFill/>
          <a:ln>
            <a:noFill/>
          </a:ln>
        </p:spPr>
      </p:pic>
      <p:sp>
        <p:nvSpPr>
          <p:cNvPr id="1071" name="Google Shape;1071;p86"/>
          <p:cNvSpPr txBox="1"/>
          <p:nvPr/>
        </p:nvSpPr>
        <p:spPr>
          <a:xfrm>
            <a:off x="1198850" y="839000"/>
            <a:ext cx="5530500" cy="66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tr" sz="1300">
                <a:solidFill>
                  <a:schemeClr val="dk1"/>
                </a:solidFill>
              </a:rPr>
              <a:t>20/501Y.V1 vs parameters (Set 2 Results)</a:t>
            </a:r>
            <a:endParaRPr b="1" sz="1300">
              <a:solidFill>
                <a:schemeClr val="dk1"/>
              </a:solidFill>
            </a:endParaRPr>
          </a:p>
          <a:p>
            <a:pPr indent="0" lvl="0" marL="0" rtl="0" algn="l">
              <a:lnSpc>
                <a:spcPct val="115000"/>
              </a:lnSpc>
              <a:spcBef>
                <a:spcPts val="400"/>
              </a:spcBef>
              <a:spcAft>
                <a:spcPts val="1600"/>
              </a:spcAft>
              <a:buNone/>
            </a:pPr>
            <a:r>
              <a:t/>
            </a:r>
            <a:endParaRPr b="1" sz="1300">
              <a:solidFill>
                <a:schemeClr val="dk1"/>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87"/>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Discussion</a:t>
            </a:r>
            <a:endParaRPr/>
          </a:p>
          <a:p>
            <a:pPr indent="0" lvl="0" marL="0" rtl="0" algn="l">
              <a:spcBef>
                <a:spcPts val="0"/>
              </a:spcBef>
              <a:spcAft>
                <a:spcPts val="0"/>
              </a:spcAft>
              <a:buNone/>
            </a:pPr>
            <a:r>
              <a:t/>
            </a:r>
            <a:endParaRPr/>
          </a:p>
        </p:txBody>
      </p:sp>
      <p:sp>
        <p:nvSpPr>
          <p:cNvPr id="1077" name="Google Shape;1077;p87"/>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sp>
        <p:nvSpPr>
          <p:cNvPr id="1078" name="Google Shape;1078;p87"/>
          <p:cNvSpPr txBox="1"/>
          <p:nvPr>
            <p:ph idx="1" type="body"/>
          </p:nvPr>
        </p:nvSpPr>
        <p:spPr>
          <a:xfrm>
            <a:off x="214800" y="1429100"/>
            <a:ext cx="1561500" cy="3141300"/>
          </a:xfrm>
          <a:prstGeom prst="rect">
            <a:avLst/>
          </a:prstGeom>
        </p:spPr>
        <p:txBody>
          <a:bodyPr anchorCtr="0" anchor="t" bIns="91425" lIns="91425" spcFirstLastPara="1" rIns="91425" wrap="square" tIns="91425">
            <a:noAutofit/>
          </a:bodyPr>
          <a:lstStyle/>
          <a:p>
            <a:pPr indent="0" lvl="0" marL="0" rtl="0" algn="just">
              <a:spcBef>
                <a:spcPts val="1200"/>
              </a:spcBef>
              <a:spcAft>
                <a:spcPts val="0"/>
              </a:spcAft>
              <a:buSzPts val="1100"/>
              <a:buNone/>
            </a:pPr>
            <a:r>
              <a:rPr lang="tr" sz="1300"/>
              <a:t>No regression relation found between the 20I/501Y.V1 variant and </a:t>
            </a:r>
            <a:r>
              <a:rPr b="1" lang="tr" sz="1300"/>
              <a:t>micronutrient deficiency</a:t>
            </a:r>
            <a:r>
              <a:rPr lang="tr" sz="1300"/>
              <a:t>, which is common in only poor countries, not a global issue.</a:t>
            </a:r>
            <a:endParaRPr sz="1300"/>
          </a:p>
          <a:p>
            <a:pPr indent="0" lvl="0" marL="0" rtl="0" algn="just">
              <a:spcBef>
                <a:spcPts val="1200"/>
              </a:spcBef>
              <a:spcAft>
                <a:spcPts val="0"/>
              </a:spcAft>
              <a:buSzPts val="1100"/>
              <a:buNone/>
            </a:pPr>
            <a:r>
              <a:t/>
            </a:r>
            <a:endParaRPr sz="1300"/>
          </a:p>
          <a:p>
            <a:pPr indent="0" lvl="0" marL="0" rtl="0" algn="just">
              <a:spcBef>
                <a:spcPts val="1200"/>
              </a:spcBef>
              <a:spcAft>
                <a:spcPts val="1200"/>
              </a:spcAft>
              <a:buSzPts val="1100"/>
              <a:buNone/>
            </a:pPr>
            <a:r>
              <a:rPr lang="tr" sz="1300" u="sng">
                <a:solidFill>
                  <a:schemeClr val="hlink"/>
                </a:solidFill>
                <a:hlinkClick r:id="rId3"/>
              </a:rPr>
              <a:t>https://docs.google.com/document/d/1d7mOUVuUl0aJ2wCLDgi7A5LCItF4zBsVuNBSV3QC21s/edit#</a:t>
            </a:r>
            <a:r>
              <a:rPr lang="tr" sz="1300"/>
              <a:t> </a:t>
            </a:r>
            <a:endParaRPr sz="1300"/>
          </a:p>
        </p:txBody>
      </p:sp>
      <p:pic>
        <p:nvPicPr>
          <p:cNvPr id="1079" name="Google Shape;1079;p87"/>
          <p:cNvPicPr preferRelativeResize="0"/>
          <p:nvPr/>
        </p:nvPicPr>
        <p:blipFill>
          <a:blip r:embed="rId4">
            <a:alphaModFix/>
          </a:blip>
          <a:stretch>
            <a:fillRect/>
          </a:stretch>
        </p:blipFill>
        <p:spPr>
          <a:xfrm>
            <a:off x="-1365975" y="0"/>
            <a:ext cx="2503274" cy="1316974"/>
          </a:xfrm>
          <a:prstGeom prst="rect">
            <a:avLst/>
          </a:prstGeom>
          <a:noFill/>
          <a:ln>
            <a:noFill/>
          </a:ln>
        </p:spPr>
      </p:pic>
      <p:pic>
        <p:nvPicPr>
          <p:cNvPr id="1080" name="Google Shape;1080;p87"/>
          <p:cNvPicPr preferRelativeResize="0"/>
          <p:nvPr/>
        </p:nvPicPr>
        <p:blipFill>
          <a:blip r:embed="rId5">
            <a:alphaModFix/>
          </a:blip>
          <a:stretch>
            <a:fillRect/>
          </a:stretch>
        </p:blipFill>
        <p:spPr>
          <a:xfrm>
            <a:off x="5812876" y="337425"/>
            <a:ext cx="2950780" cy="1962699"/>
          </a:xfrm>
          <a:prstGeom prst="rect">
            <a:avLst/>
          </a:prstGeom>
          <a:noFill/>
          <a:ln>
            <a:noFill/>
          </a:ln>
        </p:spPr>
      </p:pic>
      <p:pic>
        <p:nvPicPr>
          <p:cNvPr id="1081" name="Google Shape;1081;p87"/>
          <p:cNvPicPr preferRelativeResize="0"/>
          <p:nvPr/>
        </p:nvPicPr>
        <p:blipFill>
          <a:blip r:embed="rId6">
            <a:alphaModFix/>
          </a:blip>
          <a:stretch>
            <a:fillRect/>
          </a:stretch>
        </p:blipFill>
        <p:spPr>
          <a:xfrm>
            <a:off x="5953750" y="2725298"/>
            <a:ext cx="2669014" cy="1962702"/>
          </a:xfrm>
          <a:prstGeom prst="rect">
            <a:avLst/>
          </a:prstGeom>
          <a:noFill/>
          <a:ln>
            <a:noFill/>
          </a:ln>
        </p:spPr>
      </p:pic>
      <p:pic>
        <p:nvPicPr>
          <p:cNvPr id="1082" name="Google Shape;1082;p87"/>
          <p:cNvPicPr preferRelativeResize="0"/>
          <p:nvPr/>
        </p:nvPicPr>
        <p:blipFill>
          <a:blip r:embed="rId7">
            <a:alphaModFix/>
          </a:blip>
          <a:stretch>
            <a:fillRect/>
          </a:stretch>
        </p:blipFill>
        <p:spPr>
          <a:xfrm>
            <a:off x="2259825" y="432450"/>
            <a:ext cx="3202439" cy="1962700"/>
          </a:xfrm>
          <a:prstGeom prst="rect">
            <a:avLst/>
          </a:prstGeom>
          <a:noFill/>
          <a:ln>
            <a:noFill/>
          </a:ln>
        </p:spPr>
      </p:pic>
      <p:pic>
        <p:nvPicPr>
          <p:cNvPr id="1083" name="Google Shape;1083;p87"/>
          <p:cNvPicPr preferRelativeResize="0"/>
          <p:nvPr/>
        </p:nvPicPr>
        <p:blipFill>
          <a:blip r:embed="rId8">
            <a:alphaModFix/>
          </a:blip>
          <a:stretch>
            <a:fillRect/>
          </a:stretch>
        </p:blipFill>
        <p:spPr>
          <a:xfrm>
            <a:off x="2259825" y="2649950"/>
            <a:ext cx="3490537" cy="2113400"/>
          </a:xfrm>
          <a:prstGeom prst="rect">
            <a:avLst/>
          </a:prstGeom>
          <a:noFill/>
          <a:ln>
            <a:noFill/>
          </a:ln>
        </p:spPr>
      </p:pic>
      <p:sp>
        <p:nvSpPr>
          <p:cNvPr id="1084" name="Google Shape;1084;p87"/>
          <p:cNvSpPr txBox="1"/>
          <p:nvPr/>
        </p:nvSpPr>
        <p:spPr>
          <a:xfrm>
            <a:off x="1392225" y="64475"/>
            <a:ext cx="5582100" cy="66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tr" sz="1300">
                <a:solidFill>
                  <a:schemeClr val="dk1"/>
                </a:solidFill>
              </a:rPr>
              <a:t>20/501Y.V1 vs parameters (Set 2 Results)</a:t>
            </a:r>
            <a:endParaRPr b="1" sz="1300">
              <a:solidFill>
                <a:schemeClr val="dk1"/>
              </a:solidFill>
            </a:endParaRPr>
          </a:p>
          <a:p>
            <a:pPr indent="0" lvl="0" marL="0" rtl="0" algn="l">
              <a:lnSpc>
                <a:spcPct val="115000"/>
              </a:lnSpc>
              <a:spcBef>
                <a:spcPts val="400"/>
              </a:spcBef>
              <a:spcAft>
                <a:spcPts val="1600"/>
              </a:spcAft>
              <a:buNone/>
            </a:pPr>
            <a:r>
              <a:t/>
            </a:r>
            <a:endParaRPr b="1" sz="1300">
              <a:solidFill>
                <a:schemeClr val="dk1"/>
              </a:solidFill>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8" name="Shape 1088"/>
        <p:cNvGrpSpPr/>
        <p:nvPr/>
      </p:nvGrpSpPr>
      <p:grpSpPr>
        <a:xfrm>
          <a:off x="0" y="0"/>
          <a:ext cx="0" cy="0"/>
          <a:chOff x="0" y="0"/>
          <a:chExt cx="0" cy="0"/>
        </a:xfrm>
      </p:grpSpPr>
      <p:sp>
        <p:nvSpPr>
          <p:cNvPr id="1089" name="Google Shape;1089;p88"/>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Discussion</a:t>
            </a:r>
            <a:endParaRPr/>
          </a:p>
          <a:p>
            <a:pPr indent="0" lvl="0" marL="0" rtl="0" algn="l">
              <a:spcBef>
                <a:spcPts val="0"/>
              </a:spcBef>
              <a:spcAft>
                <a:spcPts val="0"/>
              </a:spcAft>
              <a:buNone/>
            </a:pPr>
            <a:r>
              <a:t/>
            </a:r>
            <a:endParaRPr/>
          </a:p>
        </p:txBody>
      </p:sp>
      <p:sp>
        <p:nvSpPr>
          <p:cNvPr id="1090" name="Google Shape;1090;p88"/>
          <p:cNvSpPr txBox="1"/>
          <p:nvPr>
            <p:ph type="title"/>
          </p:nvPr>
        </p:nvSpPr>
        <p:spPr>
          <a:xfrm>
            <a:off x="1297502" y="928000"/>
            <a:ext cx="3530400" cy="1797300"/>
          </a:xfrm>
          <a:prstGeom prst="rect">
            <a:avLst/>
          </a:prstGeom>
        </p:spPr>
        <p:txBody>
          <a:bodyPr anchorCtr="0" anchor="t" bIns="91425" lIns="91425" spcFirstLastPara="1" rIns="91425" wrap="square" tIns="91425">
            <a:noAutofit/>
          </a:bodyPr>
          <a:lstStyle/>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b="1" sz="1300"/>
          </a:p>
          <a:p>
            <a:pPr indent="0" lvl="0" marL="0" rtl="0" algn="l">
              <a:lnSpc>
                <a:spcPct val="115000"/>
              </a:lnSpc>
              <a:spcBef>
                <a:spcPts val="1800"/>
              </a:spcBef>
              <a:spcAft>
                <a:spcPts val="0"/>
              </a:spcAft>
              <a:buNone/>
            </a:pPr>
            <a:r>
              <a:t/>
            </a:r>
            <a:endParaRPr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400"/>
              </a:spcBef>
              <a:spcAft>
                <a:spcPts val="1600"/>
              </a:spcAft>
              <a:buNone/>
            </a:pPr>
            <a:r>
              <a:t/>
            </a:r>
            <a:endParaRPr b="1" sz="1300"/>
          </a:p>
        </p:txBody>
      </p:sp>
      <p:sp>
        <p:nvSpPr>
          <p:cNvPr id="1091" name="Google Shape;1091;p88"/>
          <p:cNvSpPr txBox="1"/>
          <p:nvPr>
            <p:ph idx="1" type="body"/>
          </p:nvPr>
        </p:nvSpPr>
        <p:spPr>
          <a:xfrm>
            <a:off x="214800" y="1505300"/>
            <a:ext cx="3309300" cy="3141300"/>
          </a:xfrm>
          <a:prstGeom prst="rect">
            <a:avLst/>
          </a:prstGeom>
        </p:spPr>
        <p:txBody>
          <a:bodyPr anchorCtr="0" anchor="t" bIns="91425" lIns="91425" spcFirstLastPara="1" rIns="91425" wrap="square" tIns="91425">
            <a:noAutofit/>
          </a:bodyPr>
          <a:lstStyle/>
          <a:p>
            <a:pPr indent="0" lvl="0" marL="0" rtl="0" algn="just">
              <a:spcBef>
                <a:spcPts val="1200"/>
              </a:spcBef>
              <a:spcAft>
                <a:spcPts val="1200"/>
              </a:spcAft>
              <a:buSzPts val="1100"/>
              <a:buNone/>
            </a:pPr>
            <a:r>
              <a:t/>
            </a:r>
            <a:endParaRPr sz="1300"/>
          </a:p>
        </p:txBody>
      </p:sp>
      <p:pic>
        <p:nvPicPr>
          <p:cNvPr id="1092" name="Google Shape;1092;p88"/>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1093" name="Google Shape;1093;p88"/>
          <p:cNvSpPr txBox="1"/>
          <p:nvPr/>
        </p:nvSpPr>
        <p:spPr>
          <a:xfrm>
            <a:off x="3676500" y="3812825"/>
            <a:ext cx="79239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t/>
            </a:r>
            <a:endParaRPr sz="1100">
              <a:solidFill>
                <a:schemeClr val="dk1"/>
              </a:solidFill>
            </a:endParaRPr>
          </a:p>
        </p:txBody>
      </p:sp>
      <p:pic>
        <p:nvPicPr>
          <p:cNvPr id="1094" name="Google Shape;1094;p88"/>
          <p:cNvPicPr preferRelativeResize="0"/>
          <p:nvPr/>
        </p:nvPicPr>
        <p:blipFill>
          <a:blip r:embed="rId4">
            <a:alphaModFix/>
          </a:blip>
          <a:stretch>
            <a:fillRect/>
          </a:stretch>
        </p:blipFill>
        <p:spPr>
          <a:xfrm>
            <a:off x="5461350" y="617225"/>
            <a:ext cx="3309301" cy="2120959"/>
          </a:xfrm>
          <a:prstGeom prst="rect">
            <a:avLst/>
          </a:prstGeom>
          <a:noFill/>
          <a:ln>
            <a:noFill/>
          </a:ln>
        </p:spPr>
      </p:pic>
      <p:pic>
        <p:nvPicPr>
          <p:cNvPr id="1095" name="Google Shape;1095;p88"/>
          <p:cNvPicPr preferRelativeResize="0"/>
          <p:nvPr/>
        </p:nvPicPr>
        <p:blipFill>
          <a:blip r:embed="rId5">
            <a:alphaModFix/>
          </a:blip>
          <a:stretch>
            <a:fillRect/>
          </a:stretch>
        </p:blipFill>
        <p:spPr>
          <a:xfrm>
            <a:off x="2185413" y="623650"/>
            <a:ext cx="3258609" cy="2108075"/>
          </a:xfrm>
          <a:prstGeom prst="rect">
            <a:avLst/>
          </a:prstGeom>
          <a:noFill/>
          <a:ln>
            <a:noFill/>
          </a:ln>
        </p:spPr>
      </p:pic>
      <p:pic>
        <p:nvPicPr>
          <p:cNvPr id="1096" name="Google Shape;1096;p88"/>
          <p:cNvPicPr preferRelativeResize="0"/>
          <p:nvPr/>
        </p:nvPicPr>
        <p:blipFill>
          <a:blip r:embed="rId6">
            <a:alphaModFix/>
          </a:blip>
          <a:stretch>
            <a:fillRect/>
          </a:stretch>
        </p:blipFill>
        <p:spPr>
          <a:xfrm>
            <a:off x="3501873" y="2738167"/>
            <a:ext cx="3309300" cy="2143094"/>
          </a:xfrm>
          <a:prstGeom prst="rect">
            <a:avLst/>
          </a:prstGeom>
          <a:noFill/>
          <a:ln>
            <a:noFill/>
          </a:ln>
        </p:spPr>
      </p:pic>
      <p:sp>
        <p:nvSpPr>
          <p:cNvPr id="1097" name="Google Shape;1097;p88"/>
          <p:cNvSpPr txBox="1"/>
          <p:nvPr/>
        </p:nvSpPr>
        <p:spPr>
          <a:xfrm>
            <a:off x="2330975" y="152400"/>
            <a:ext cx="5955900" cy="66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800"/>
              </a:spcBef>
              <a:spcAft>
                <a:spcPts val="0"/>
              </a:spcAft>
              <a:buNone/>
            </a:pPr>
            <a:r>
              <a:rPr b="1" lang="tr" sz="1300">
                <a:solidFill>
                  <a:schemeClr val="dk1"/>
                </a:solidFill>
              </a:rPr>
              <a:t>The </a:t>
            </a:r>
            <a:r>
              <a:rPr b="1" lang="tr" sz="1300">
                <a:solidFill>
                  <a:schemeClr val="dk1"/>
                </a:solidFill>
              </a:rPr>
              <a:t>prevalence</a:t>
            </a:r>
            <a:r>
              <a:rPr b="1" lang="tr" sz="1300">
                <a:solidFill>
                  <a:schemeClr val="dk1"/>
                </a:solidFill>
              </a:rPr>
              <a:t> of 3 mutants </a:t>
            </a:r>
            <a:r>
              <a:rPr b="1" lang="tr" sz="1300">
                <a:solidFill>
                  <a:schemeClr val="dk1"/>
                </a:solidFill>
              </a:rPr>
              <a:t>(Set 2 Results)</a:t>
            </a:r>
            <a:endParaRPr b="1" sz="1300">
              <a:solidFill>
                <a:schemeClr val="dk1"/>
              </a:solidFill>
            </a:endParaRPr>
          </a:p>
          <a:p>
            <a:pPr indent="0" lvl="0" marL="0" rtl="0" algn="l">
              <a:lnSpc>
                <a:spcPct val="115000"/>
              </a:lnSpc>
              <a:spcBef>
                <a:spcPts val="400"/>
              </a:spcBef>
              <a:spcAft>
                <a:spcPts val="1600"/>
              </a:spcAft>
              <a:buNone/>
            </a:pPr>
            <a:r>
              <a:t/>
            </a:r>
            <a:endParaRPr b="1" sz="1300">
              <a:solidFill>
                <a:schemeClr val="dk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8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103" name="Google Shape;1103;p89"/>
          <p:cNvPicPr preferRelativeResize="0"/>
          <p:nvPr/>
        </p:nvPicPr>
        <p:blipFill>
          <a:blip r:embed="rId3">
            <a:alphaModFix/>
          </a:blip>
          <a:stretch>
            <a:fillRect/>
          </a:stretch>
        </p:blipFill>
        <p:spPr>
          <a:xfrm>
            <a:off x="990600" y="0"/>
            <a:ext cx="6818642" cy="5143499"/>
          </a:xfrm>
          <a:prstGeom prst="rect">
            <a:avLst/>
          </a:prstGeom>
          <a:noFill/>
          <a:ln>
            <a:noFill/>
          </a:ln>
        </p:spPr>
      </p:pic>
      <p:sp>
        <p:nvSpPr>
          <p:cNvPr id="1104" name="Google Shape;1104;p89"/>
          <p:cNvSpPr txBox="1"/>
          <p:nvPr/>
        </p:nvSpPr>
        <p:spPr>
          <a:xfrm>
            <a:off x="7143750" y="447675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900">
                <a:solidFill>
                  <a:schemeClr val="lt1"/>
                </a:solidFill>
                <a:latin typeface="Montserrat"/>
                <a:ea typeface="Montserrat"/>
                <a:cs typeface="Montserrat"/>
                <a:sym typeface="Montserrat"/>
              </a:rPr>
              <a:t>Enjuanes et. all, 2008</a:t>
            </a:r>
            <a:endParaRPr sz="900">
              <a:solidFill>
                <a:schemeClr val="lt1"/>
              </a:solidFill>
              <a:latin typeface="Montserrat"/>
              <a:ea typeface="Montserrat"/>
              <a:cs typeface="Montserrat"/>
              <a:sym typeface="Montserrat"/>
            </a:endParaRPr>
          </a:p>
        </p:txBody>
      </p:sp>
      <p:sp>
        <p:nvSpPr>
          <p:cNvPr id="1105" name="Google Shape;1105;p89"/>
          <p:cNvSpPr txBox="1"/>
          <p:nvPr/>
        </p:nvSpPr>
        <p:spPr>
          <a:xfrm>
            <a:off x="7853200" y="606775"/>
            <a:ext cx="13923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1600"/>
              <a:t>genome structures of nidoviruses</a:t>
            </a:r>
            <a:endParaRPr b="1" sz="16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9" name="Shape 1109"/>
        <p:cNvGrpSpPr/>
        <p:nvPr/>
      </p:nvGrpSpPr>
      <p:grpSpPr>
        <a:xfrm>
          <a:off x="0" y="0"/>
          <a:ext cx="0" cy="0"/>
          <a:chOff x="0" y="0"/>
          <a:chExt cx="0" cy="0"/>
        </a:xfrm>
      </p:grpSpPr>
      <p:sp>
        <p:nvSpPr>
          <p:cNvPr id="1110" name="Google Shape;1110;p9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111" name="Google Shape;1111;p90"/>
          <p:cNvPicPr preferRelativeResize="0"/>
          <p:nvPr/>
        </p:nvPicPr>
        <p:blipFill>
          <a:blip r:embed="rId3">
            <a:alphaModFix/>
          </a:blip>
          <a:stretch>
            <a:fillRect/>
          </a:stretch>
        </p:blipFill>
        <p:spPr>
          <a:xfrm>
            <a:off x="-114640" y="76200"/>
            <a:ext cx="9247143" cy="4991100"/>
          </a:xfrm>
          <a:prstGeom prst="rect">
            <a:avLst/>
          </a:prstGeom>
          <a:noFill/>
          <a:ln>
            <a:noFill/>
          </a:ln>
        </p:spPr>
      </p:pic>
      <p:cxnSp>
        <p:nvCxnSpPr>
          <p:cNvPr id="1112" name="Google Shape;1112;p90"/>
          <p:cNvCxnSpPr/>
          <p:nvPr/>
        </p:nvCxnSpPr>
        <p:spPr>
          <a:xfrm>
            <a:off x="1469875" y="4022875"/>
            <a:ext cx="2010900" cy="25800"/>
          </a:xfrm>
          <a:prstGeom prst="straightConnector1">
            <a:avLst/>
          </a:prstGeom>
          <a:noFill/>
          <a:ln cap="flat" cmpd="sng" w="76200">
            <a:solidFill>
              <a:srgbClr val="FF0000"/>
            </a:solidFill>
            <a:prstDash val="solid"/>
            <a:round/>
            <a:headEnd len="med" w="med" type="none"/>
            <a:tailEnd len="med" w="med" type="none"/>
          </a:ln>
        </p:spPr>
      </p:cxnSp>
      <p:sp>
        <p:nvSpPr>
          <p:cNvPr id="1113" name="Google Shape;1113;p90"/>
          <p:cNvSpPr txBox="1"/>
          <p:nvPr/>
        </p:nvSpPr>
        <p:spPr>
          <a:xfrm>
            <a:off x="0" y="0"/>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1600">
                <a:solidFill>
                  <a:schemeClr val="dk1"/>
                </a:solidFill>
              </a:rPr>
              <a:t>Genome organization of SARS-CoV</a:t>
            </a:r>
            <a:endParaRPr b="1" sz="1600">
              <a:solidFill>
                <a:schemeClr val="dk1"/>
              </a:solidFill>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sp>
        <p:nvSpPr>
          <p:cNvPr id="1118" name="Google Shape;1118;p91"/>
          <p:cNvSpPr txBox="1"/>
          <p:nvPr>
            <p:ph type="title"/>
          </p:nvPr>
        </p:nvSpPr>
        <p:spPr>
          <a:xfrm>
            <a:off x="4726825" y="306150"/>
            <a:ext cx="4105500" cy="71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119" name="Google Shape;1119;p91"/>
          <p:cNvSpPr txBox="1"/>
          <p:nvPr>
            <p:ph idx="1" type="body"/>
          </p:nvPr>
        </p:nvSpPr>
        <p:spPr>
          <a:xfrm>
            <a:off x="7438400" y="1270575"/>
            <a:ext cx="1393800" cy="3298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r" sz="1600">
                <a:solidFill>
                  <a:schemeClr val="dk1"/>
                </a:solidFill>
              </a:rPr>
              <a:t>PPI map of host interactions</a:t>
            </a:r>
            <a:endParaRPr/>
          </a:p>
        </p:txBody>
      </p:sp>
      <p:pic>
        <p:nvPicPr>
          <p:cNvPr id="1120" name="Google Shape;1120;p91"/>
          <p:cNvPicPr preferRelativeResize="0"/>
          <p:nvPr/>
        </p:nvPicPr>
        <p:blipFill>
          <a:blip r:embed="rId3">
            <a:alphaModFix/>
          </a:blip>
          <a:stretch>
            <a:fillRect/>
          </a:stretch>
        </p:blipFill>
        <p:spPr>
          <a:xfrm>
            <a:off x="292200" y="0"/>
            <a:ext cx="6582450" cy="5143501"/>
          </a:xfrm>
          <a:prstGeom prst="rect">
            <a:avLst/>
          </a:prstGeom>
          <a:noFill/>
          <a:ln>
            <a:noFill/>
          </a:ln>
        </p:spPr>
      </p:pic>
      <p:sp>
        <p:nvSpPr>
          <p:cNvPr id="1121" name="Google Shape;1121;p91"/>
          <p:cNvSpPr txBox="1"/>
          <p:nvPr/>
        </p:nvSpPr>
        <p:spPr>
          <a:xfrm>
            <a:off x="6872625" y="4194400"/>
            <a:ext cx="2561400" cy="387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100">
                <a:solidFill>
                  <a:srgbClr val="FFFFFF"/>
                </a:solidFill>
              </a:rPr>
              <a:t>Comparative differential interaction analysis reveals shared virus-host interactions.</a:t>
            </a:r>
            <a:endParaRPr sz="1100">
              <a:solidFill>
                <a:srgbClr val="FFFFFF"/>
              </a:solidFill>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27" name="Google Shape;1127;p9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28" name="Google Shape;1128;p92"/>
          <p:cNvPicPr preferRelativeResize="0"/>
          <p:nvPr/>
        </p:nvPicPr>
        <p:blipFill>
          <a:blip r:embed="rId3">
            <a:alphaModFix/>
          </a:blip>
          <a:stretch>
            <a:fillRect/>
          </a:stretch>
        </p:blipFill>
        <p:spPr>
          <a:xfrm>
            <a:off x="66522" y="0"/>
            <a:ext cx="6071806" cy="5143500"/>
          </a:xfrm>
          <a:prstGeom prst="rect">
            <a:avLst/>
          </a:prstGeom>
          <a:noFill/>
          <a:ln>
            <a:noFill/>
          </a:ln>
        </p:spPr>
      </p:pic>
      <p:sp>
        <p:nvSpPr>
          <p:cNvPr id="1129" name="Google Shape;1129;p92"/>
          <p:cNvSpPr txBox="1"/>
          <p:nvPr/>
        </p:nvSpPr>
        <p:spPr>
          <a:xfrm>
            <a:off x="6138325" y="41791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100">
                <a:solidFill>
                  <a:srgbClr val="FFFFFF"/>
                </a:solidFill>
              </a:rPr>
              <a:t>Functional interrogation of SARS-CoV-2 interactors using genetic perturbations.</a:t>
            </a:r>
            <a:endParaRPr sz="1100">
              <a:solidFill>
                <a:srgbClr val="FFFFFF"/>
              </a:solidFill>
            </a:endParaRPr>
          </a:p>
        </p:txBody>
      </p:sp>
      <p:sp>
        <p:nvSpPr>
          <p:cNvPr id="1130" name="Google Shape;1130;p92"/>
          <p:cNvSpPr txBox="1"/>
          <p:nvPr/>
        </p:nvSpPr>
        <p:spPr>
          <a:xfrm>
            <a:off x="6200550" y="683225"/>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1600">
                <a:solidFill>
                  <a:schemeClr val="dk1"/>
                </a:solidFill>
              </a:rPr>
              <a:t>PPI Hot-spots of host interactions</a:t>
            </a:r>
            <a:endParaRPr b="1" sz="1600">
              <a:solidFill>
                <a:schemeClr val="dk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36" name="Google Shape;1136;p93"/>
          <p:cNvSpPr txBox="1"/>
          <p:nvPr>
            <p:ph idx="1" type="body"/>
          </p:nvPr>
        </p:nvSpPr>
        <p:spPr>
          <a:xfrm>
            <a:off x="8327875" y="445025"/>
            <a:ext cx="735000" cy="4123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b="1" lang="tr" sz="1600">
                <a:solidFill>
                  <a:schemeClr val="dk1"/>
                </a:solidFill>
              </a:rPr>
              <a:t>  TOM-70 vs Orf9b</a:t>
            </a:r>
            <a:endParaRPr/>
          </a:p>
        </p:txBody>
      </p:sp>
      <p:pic>
        <p:nvPicPr>
          <p:cNvPr id="1137" name="Google Shape;1137;p93"/>
          <p:cNvPicPr preferRelativeResize="0"/>
          <p:nvPr/>
        </p:nvPicPr>
        <p:blipFill>
          <a:blip r:embed="rId3">
            <a:alphaModFix/>
          </a:blip>
          <a:stretch>
            <a:fillRect/>
          </a:stretch>
        </p:blipFill>
        <p:spPr>
          <a:xfrm>
            <a:off x="-17969" y="0"/>
            <a:ext cx="8265538"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2"/>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Introduction:</a:t>
            </a:r>
            <a:endParaRPr/>
          </a:p>
          <a:p>
            <a:pPr indent="0" lvl="0" marL="0" rtl="0" algn="l">
              <a:spcBef>
                <a:spcPts val="0"/>
              </a:spcBef>
              <a:spcAft>
                <a:spcPts val="0"/>
              </a:spcAft>
              <a:buNone/>
            </a:pPr>
            <a:r>
              <a:rPr lang="tr"/>
              <a:t>Theoretical Background</a:t>
            </a:r>
            <a:endParaRPr sz="1000"/>
          </a:p>
        </p:txBody>
      </p:sp>
      <p:sp>
        <p:nvSpPr>
          <p:cNvPr id="172" name="Google Shape;172;p22"/>
          <p:cNvSpPr txBox="1"/>
          <p:nvPr>
            <p:ph type="title"/>
          </p:nvPr>
        </p:nvSpPr>
        <p:spPr>
          <a:xfrm>
            <a:off x="1297502" y="928000"/>
            <a:ext cx="35304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b="1" sz="1300"/>
          </a:p>
          <a:p>
            <a:pPr indent="0" lvl="0" marL="0" rtl="0" algn="l">
              <a:lnSpc>
                <a:spcPct val="115000"/>
              </a:lnSpc>
              <a:spcBef>
                <a:spcPts val="1400"/>
              </a:spcBef>
              <a:spcAft>
                <a:spcPts val="0"/>
              </a:spcAft>
              <a:buNone/>
            </a:pPr>
            <a:r>
              <a:t/>
            </a:r>
            <a:endParaRPr sz="700"/>
          </a:p>
          <a:p>
            <a:pPr indent="0" lvl="0" marL="0" rtl="0" algn="l">
              <a:lnSpc>
                <a:spcPct val="115000"/>
              </a:lnSpc>
              <a:spcBef>
                <a:spcPts val="400"/>
              </a:spcBef>
              <a:spcAft>
                <a:spcPts val="1600"/>
              </a:spcAft>
              <a:buNone/>
            </a:pPr>
            <a:r>
              <a:t/>
            </a:r>
            <a:endParaRPr/>
          </a:p>
        </p:txBody>
      </p:sp>
      <p:sp>
        <p:nvSpPr>
          <p:cNvPr id="173" name="Google Shape;173;p22"/>
          <p:cNvSpPr txBox="1"/>
          <p:nvPr>
            <p:ph idx="1" type="body"/>
          </p:nvPr>
        </p:nvSpPr>
        <p:spPr>
          <a:xfrm>
            <a:off x="291000" y="0"/>
            <a:ext cx="8936700" cy="2065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1200"/>
              </a:spcAft>
              <a:buSzPts val="688"/>
              <a:buNone/>
            </a:pPr>
            <a:r>
              <a:t/>
            </a:r>
            <a:endParaRPr sz="1300"/>
          </a:p>
        </p:txBody>
      </p:sp>
      <p:pic>
        <p:nvPicPr>
          <p:cNvPr id="174" name="Google Shape;174;p22"/>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175" name="Google Shape;175;p22"/>
          <p:cNvSpPr txBox="1"/>
          <p:nvPr/>
        </p:nvSpPr>
        <p:spPr>
          <a:xfrm>
            <a:off x="4960975" y="1677200"/>
            <a:ext cx="4013400" cy="1015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t>Figure 5. Schematic diagram of the SARS coronavirus genome (Wertheim et al., 2013).</a:t>
            </a:r>
            <a:endParaRPr sz="1100"/>
          </a:p>
          <a:p>
            <a:pPr indent="0" lvl="0" marL="0" rtl="0" algn="l">
              <a:lnSpc>
                <a:spcPct val="150000"/>
              </a:lnSpc>
              <a:spcBef>
                <a:spcPts val="1200"/>
              </a:spcBef>
              <a:spcAft>
                <a:spcPts val="1200"/>
              </a:spcAft>
              <a:buNone/>
            </a:pPr>
            <a:r>
              <a:t/>
            </a:r>
            <a:endParaRPr sz="1100"/>
          </a:p>
        </p:txBody>
      </p:sp>
      <p:pic>
        <p:nvPicPr>
          <p:cNvPr id="176" name="Google Shape;176;p22"/>
          <p:cNvPicPr preferRelativeResize="0"/>
          <p:nvPr/>
        </p:nvPicPr>
        <p:blipFill>
          <a:blip r:embed="rId4">
            <a:alphaModFix/>
          </a:blip>
          <a:stretch>
            <a:fillRect/>
          </a:stretch>
        </p:blipFill>
        <p:spPr>
          <a:xfrm>
            <a:off x="4492330" y="307550"/>
            <a:ext cx="4735370" cy="1122000"/>
          </a:xfrm>
          <a:prstGeom prst="rect">
            <a:avLst/>
          </a:prstGeom>
          <a:noFill/>
          <a:ln>
            <a:noFill/>
          </a:ln>
        </p:spPr>
      </p:pic>
      <p:pic>
        <p:nvPicPr>
          <p:cNvPr id="177" name="Google Shape;177;p22"/>
          <p:cNvPicPr preferRelativeResize="0"/>
          <p:nvPr/>
        </p:nvPicPr>
        <p:blipFill>
          <a:blip r:embed="rId5">
            <a:alphaModFix/>
          </a:blip>
          <a:stretch>
            <a:fillRect/>
          </a:stretch>
        </p:blipFill>
        <p:spPr>
          <a:xfrm>
            <a:off x="290988" y="2111050"/>
            <a:ext cx="4091301" cy="2226346"/>
          </a:xfrm>
          <a:prstGeom prst="rect">
            <a:avLst/>
          </a:prstGeom>
          <a:noFill/>
          <a:ln>
            <a:noFill/>
          </a:ln>
        </p:spPr>
      </p:pic>
      <p:sp>
        <p:nvSpPr>
          <p:cNvPr id="178" name="Google Shape;178;p22"/>
          <p:cNvSpPr txBox="1"/>
          <p:nvPr/>
        </p:nvSpPr>
        <p:spPr>
          <a:xfrm>
            <a:off x="291000" y="4562150"/>
            <a:ext cx="4536900" cy="762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solidFill>
                  <a:srgbClr val="000000"/>
                </a:solidFill>
              </a:rPr>
              <a:t>Figure </a:t>
            </a:r>
            <a:r>
              <a:rPr lang="tr" sz="1100"/>
              <a:t>4</a:t>
            </a:r>
            <a:r>
              <a:rPr lang="tr" sz="1100">
                <a:solidFill>
                  <a:srgbClr val="000000"/>
                </a:solidFill>
              </a:rPr>
              <a:t>. Proteins of SARS-CoV-2 (Greenwood., 2021).</a:t>
            </a:r>
            <a:endParaRPr sz="1100">
              <a:solidFill>
                <a:srgbClr val="000000"/>
              </a:solidFill>
            </a:endParaRPr>
          </a:p>
          <a:p>
            <a:pPr indent="0" lvl="0" marL="0" rtl="0" algn="l">
              <a:lnSpc>
                <a:spcPct val="150000"/>
              </a:lnSpc>
              <a:spcBef>
                <a:spcPts val="1200"/>
              </a:spcBef>
              <a:spcAft>
                <a:spcPts val="1200"/>
              </a:spcAft>
              <a:buNone/>
            </a:pPr>
            <a:r>
              <a:t/>
            </a:r>
            <a:endParaRPr sz="1100">
              <a:solidFill>
                <a:srgbClr val="000000"/>
              </a:solidFill>
            </a:endParaRPr>
          </a:p>
        </p:txBody>
      </p:sp>
      <p:sp>
        <p:nvSpPr>
          <p:cNvPr id="179" name="Google Shape;179;p22"/>
          <p:cNvSpPr/>
          <p:nvPr/>
        </p:nvSpPr>
        <p:spPr>
          <a:xfrm>
            <a:off x="7335125" y="224750"/>
            <a:ext cx="1427700" cy="912900"/>
          </a:xfrm>
          <a:prstGeom prst="donut">
            <a:avLst>
              <a:gd fmla="val 20208"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2"/>
          <p:cNvSpPr/>
          <p:nvPr/>
        </p:nvSpPr>
        <p:spPr>
          <a:xfrm>
            <a:off x="187025" y="2462975"/>
            <a:ext cx="1664700" cy="912900"/>
          </a:xfrm>
          <a:prstGeom prst="donut">
            <a:avLst>
              <a:gd fmla="val 7301" name="adj"/>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2"/>
          <p:cNvSpPr txBox="1"/>
          <p:nvPr/>
        </p:nvSpPr>
        <p:spPr>
          <a:xfrm>
            <a:off x="5403625" y="2725300"/>
            <a:ext cx="3000000" cy="780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600"/>
              </a:spcAft>
              <a:buNone/>
            </a:pPr>
            <a:r>
              <a:rPr lang="tr" sz="1800">
                <a:solidFill>
                  <a:schemeClr val="dk1"/>
                </a:solidFill>
              </a:rPr>
              <a:t>Spike protein triggers most of the immune response.</a:t>
            </a:r>
            <a:endParaRPr sz="1800">
              <a:solidFill>
                <a:schemeClr val="dk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9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sp>
        <p:nvSpPr>
          <p:cNvPr id="1143" name="Google Shape;1143;p94"/>
          <p:cNvSpPr txBox="1"/>
          <p:nvPr/>
        </p:nvSpPr>
        <p:spPr>
          <a:xfrm>
            <a:off x="6536150" y="47339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900">
                <a:solidFill>
                  <a:schemeClr val="lt1"/>
                </a:solidFill>
                <a:latin typeface="Montserrat"/>
                <a:ea typeface="Montserrat"/>
                <a:cs typeface="Montserrat"/>
                <a:sym typeface="Montserrat"/>
              </a:rPr>
              <a:t>Enjuanes et. all, 2008</a:t>
            </a:r>
            <a:endParaRPr sz="900">
              <a:solidFill>
                <a:schemeClr val="lt1"/>
              </a:solidFill>
              <a:latin typeface="Montserrat"/>
              <a:ea typeface="Montserrat"/>
              <a:cs typeface="Montserrat"/>
              <a:sym typeface="Montserrat"/>
            </a:endParaRPr>
          </a:p>
        </p:txBody>
      </p:sp>
      <p:pic>
        <p:nvPicPr>
          <p:cNvPr id="1144" name="Google Shape;1144;p94"/>
          <p:cNvPicPr preferRelativeResize="0"/>
          <p:nvPr/>
        </p:nvPicPr>
        <p:blipFill>
          <a:blip r:embed="rId3">
            <a:alphaModFix/>
          </a:blip>
          <a:stretch>
            <a:fillRect/>
          </a:stretch>
        </p:blipFill>
        <p:spPr>
          <a:xfrm>
            <a:off x="76200" y="629494"/>
            <a:ext cx="9144001" cy="4494113"/>
          </a:xfrm>
          <a:prstGeom prst="rect">
            <a:avLst/>
          </a:prstGeom>
          <a:noFill/>
          <a:ln>
            <a:noFill/>
          </a:ln>
        </p:spPr>
      </p:pic>
      <p:sp>
        <p:nvSpPr>
          <p:cNvPr id="1145" name="Google Shape;1145;p94"/>
          <p:cNvSpPr txBox="1"/>
          <p:nvPr/>
        </p:nvSpPr>
        <p:spPr>
          <a:xfrm>
            <a:off x="0" y="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1600">
                <a:solidFill>
                  <a:schemeClr val="dk1"/>
                </a:solidFill>
              </a:rPr>
              <a:t>Spike protein compare</a:t>
            </a:r>
            <a:endParaRPr b="1" sz="1600">
              <a:solidFill>
                <a:schemeClr val="dk1"/>
              </a:solidFill>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sp>
        <p:nvSpPr>
          <p:cNvPr id="1150" name="Google Shape;1150;p9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151" name="Google Shape;1151;p95"/>
          <p:cNvPicPr preferRelativeResize="0"/>
          <p:nvPr/>
        </p:nvPicPr>
        <p:blipFill>
          <a:blip r:embed="rId3">
            <a:alphaModFix/>
          </a:blip>
          <a:stretch>
            <a:fillRect/>
          </a:stretch>
        </p:blipFill>
        <p:spPr>
          <a:xfrm>
            <a:off x="-51895" y="-51825"/>
            <a:ext cx="6964446" cy="5195324"/>
          </a:xfrm>
          <a:prstGeom prst="rect">
            <a:avLst/>
          </a:prstGeom>
          <a:noFill/>
          <a:ln>
            <a:noFill/>
          </a:ln>
        </p:spPr>
      </p:pic>
      <p:sp>
        <p:nvSpPr>
          <p:cNvPr id="1152" name="Google Shape;1152;p95"/>
          <p:cNvSpPr txBox="1"/>
          <p:nvPr/>
        </p:nvSpPr>
        <p:spPr>
          <a:xfrm>
            <a:off x="6912550" y="4487825"/>
            <a:ext cx="2308200" cy="29907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1800"/>
              </a:spcAft>
              <a:buNone/>
            </a:pPr>
            <a:r>
              <a:rPr b="1" i="1" lang="tr" sz="1200">
                <a:solidFill>
                  <a:srgbClr val="222222"/>
                </a:solidFill>
                <a:highlight>
                  <a:srgbClr val="FFFFFF"/>
                </a:highlight>
                <a:latin typeface="Times New Roman"/>
                <a:ea typeface="Times New Roman"/>
                <a:cs typeface="Times New Roman"/>
                <a:sym typeface="Times New Roman"/>
              </a:rPr>
              <a:t>Breakpoints identified by 3SEQ., Boni et. all, 2020</a:t>
            </a:r>
            <a:endParaRPr b="1" i="1" sz="1200">
              <a:solidFill>
                <a:srgbClr val="222222"/>
              </a:solidFill>
              <a:highlight>
                <a:srgbClr val="FFFFFF"/>
              </a:highlight>
              <a:latin typeface="Times New Roman"/>
              <a:ea typeface="Times New Roman"/>
              <a:cs typeface="Times New Roman"/>
              <a:sym typeface="Times New Roman"/>
            </a:endParaRPr>
          </a:p>
        </p:txBody>
      </p:sp>
      <p:sp>
        <p:nvSpPr>
          <p:cNvPr id="1153" name="Google Shape;1153;p95"/>
          <p:cNvSpPr txBox="1"/>
          <p:nvPr/>
        </p:nvSpPr>
        <p:spPr>
          <a:xfrm>
            <a:off x="7180575" y="244925"/>
            <a:ext cx="17016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1600">
                <a:solidFill>
                  <a:schemeClr val="dk1"/>
                </a:solidFill>
              </a:rPr>
              <a:t>SARS-CoV-2 genome mutations</a:t>
            </a:r>
            <a:endParaRPr b="1" sz="1600">
              <a:solidFill>
                <a:schemeClr val="dk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7" name="Shape 1157"/>
        <p:cNvGrpSpPr/>
        <p:nvPr/>
      </p:nvGrpSpPr>
      <p:grpSpPr>
        <a:xfrm>
          <a:off x="0" y="0"/>
          <a:ext cx="0" cy="0"/>
          <a:chOff x="0" y="0"/>
          <a:chExt cx="0" cy="0"/>
        </a:xfrm>
      </p:grpSpPr>
      <p:sp>
        <p:nvSpPr>
          <p:cNvPr id="1158" name="Google Shape;1158;p96"/>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Understanding the major evolutionary steps of the virus</a:t>
            </a:r>
            <a:endParaRPr sz="1000"/>
          </a:p>
        </p:txBody>
      </p:sp>
      <p:sp>
        <p:nvSpPr>
          <p:cNvPr id="1159" name="Google Shape;1159;p96"/>
          <p:cNvSpPr txBox="1"/>
          <p:nvPr>
            <p:ph type="title"/>
          </p:nvPr>
        </p:nvSpPr>
        <p:spPr>
          <a:xfrm>
            <a:off x="361071" y="1924852"/>
            <a:ext cx="2304900" cy="1797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600"/>
              </a:spcAft>
              <a:buNone/>
            </a:pPr>
            <a:r>
              <a:rPr lang="tr"/>
              <a:t>S-protein &amp; C-Terminal Domain</a:t>
            </a:r>
            <a:endParaRPr/>
          </a:p>
        </p:txBody>
      </p:sp>
      <p:sp>
        <p:nvSpPr>
          <p:cNvPr id="1160" name="Google Shape;1160;p96"/>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tr"/>
              <a:t>S protein phenotypes</a:t>
            </a:r>
            <a:endParaRPr/>
          </a:p>
          <a:p>
            <a:pPr indent="0" lvl="0" marL="0" rtl="0" algn="l">
              <a:spcBef>
                <a:spcPts val="1200"/>
              </a:spcBef>
              <a:spcAft>
                <a:spcPts val="0"/>
              </a:spcAft>
              <a:buNone/>
            </a:pPr>
            <a:r>
              <a:rPr lang="tr"/>
              <a:t>S protein phylogeny </a:t>
            </a:r>
            <a:endParaRPr/>
          </a:p>
          <a:p>
            <a:pPr indent="0" lvl="0" marL="0" rtl="0" algn="l">
              <a:spcBef>
                <a:spcPts val="1200"/>
              </a:spcBef>
              <a:spcAft>
                <a:spcPts val="0"/>
              </a:spcAft>
              <a:buNone/>
            </a:pPr>
            <a:r>
              <a:rPr lang="tr"/>
              <a:t>C Terminal phenotypes</a:t>
            </a:r>
            <a:endParaRPr/>
          </a:p>
          <a:p>
            <a:pPr indent="0" lvl="0" marL="0" rtl="0" algn="l">
              <a:spcBef>
                <a:spcPts val="1200"/>
              </a:spcBef>
              <a:spcAft>
                <a:spcPts val="0"/>
              </a:spcAft>
              <a:buNone/>
            </a:pPr>
            <a:r>
              <a:rPr lang="tr"/>
              <a:t>C Terminal phylogeny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grpSp>
        <p:nvGrpSpPr>
          <p:cNvPr id="1161" name="Google Shape;1161;p96"/>
          <p:cNvGrpSpPr/>
          <p:nvPr/>
        </p:nvGrpSpPr>
        <p:grpSpPr>
          <a:xfrm>
            <a:off x="3409722" y="824063"/>
            <a:ext cx="2351902" cy="3495474"/>
            <a:chOff x="3409722" y="824063"/>
            <a:chExt cx="2351902" cy="3495474"/>
          </a:xfrm>
        </p:grpSpPr>
        <p:sp>
          <p:nvSpPr>
            <p:cNvPr id="1162" name="Google Shape;1162;p96"/>
            <p:cNvSpPr/>
            <p:nvPr/>
          </p:nvSpPr>
          <p:spPr>
            <a:xfrm rot="-5400000">
              <a:off x="2850822" y="1408938"/>
              <a:ext cx="3469500" cy="2351700"/>
            </a:xfrm>
            <a:prstGeom prst="roundRect">
              <a:avLst>
                <a:gd fmla="val 4551" name="adj"/>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96"/>
            <p:cNvSpPr/>
            <p:nvPr/>
          </p:nvSpPr>
          <p:spPr>
            <a:xfrm rot="-5400000">
              <a:off x="2851024" y="1382963"/>
              <a:ext cx="3469500" cy="2351700"/>
            </a:xfrm>
            <a:prstGeom prst="roundRect">
              <a:avLst>
                <a:gd fmla="val 4551" name="adj"/>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96"/>
            <p:cNvSpPr/>
            <p:nvPr/>
          </p:nvSpPr>
          <p:spPr>
            <a:xfrm>
              <a:off x="4349865" y="4144403"/>
              <a:ext cx="471000" cy="65700"/>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descr="offset_comp_342327_edited.jpg" id="1165" name="Google Shape;1165;p96"/>
          <p:cNvPicPr preferRelativeResize="0"/>
          <p:nvPr/>
        </p:nvPicPr>
        <p:blipFill rotWithShape="1">
          <a:blip r:embed="rId3">
            <a:alphaModFix/>
          </a:blip>
          <a:srcRect b="21737" l="55042" r="26199" t="50090"/>
          <a:stretch/>
        </p:blipFill>
        <p:spPr>
          <a:xfrm>
            <a:off x="3409739" y="978859"/>
            <a:ext cx="2351700" cy="3061800"/>
          </a:xfrm>
          <a:prstGeom prst="rect">
            <a:avLst/>
          </a:prstGeom>
          <a:noFill/>
          <a:ln>
            <a:noFill/>
          </a:ln>
        </p:spPr>
      </p:pic>
      <p:sp>
        <p:nvSpPr>
          <p:cNvPr id="1166" name="Google Shape;1166;p96"/>
          <p:cNvSpPr/>
          <p:nvPr/>
        </p:nvSpPr>
        <p:spPr>
          <a:xfrm flipH="1">
            <a:off x="3409382" y="979361"/>
            <a:ext cx="2351700" cy="3061800"/>
          </a:xfrm>
          <a:prstGeom prst="rtTriangle">
            <a:avLst/>
          </a:prstGeom>
          <a:solidFill>
            <a:srgbClr val="000000">
              <a:alpha val="462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67" name="Google Shape;1167;p96"/>
          <p:cNvPicPr preferRelativeResize="0"/>
          <p:nvPr/>
        </p:nvPicPr>
        <p:blipFill>
          <a:blip r:embed="rId4">
            <a:alphaModFix/>
          </a:blip>
          <a:stretch>
            <a:fillRect/>
          </a:stretch>
        </p:blipFill>
        <p:spPr>
          <a:xfrm rot="5399997">
            <a:off x="2090379" y="1218927"/>
            <a:ext cx="5144324" cy="2706469"/>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sp>
        <p:nvSpPr>
          <p:cNvPr id="1172" name="Google Shape;1172;p9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173" name="Google Shape;1173;p97"/>
          <p:cNvPicPr preferRelativeResize="0"/>
          <p:nvPr/>
        </p:nvPicPr>
        <p:blipFill>
          <a:blip r:embed="rId3">
            <a:alphaModFix/>
          </a:blip>
          <a:stretch>
            <a:fillRect/>
          </a:stretch>
        </p:blipFill>
        <p:spPr>
          <a:xfrm>
            <a:off x="0" y="0"/>
            <a:ext cx="4993685" cy="5143500"/>
          </a:xfrm>
          <a:prstGeom prst="rect">
            <a:avLst/>
          </a:prstGeom>
          <a:noFill/>
          <a:ln>
            <a:noFill/>
          </a:ln>
        </p:spPr>
      </p:pic>
      <p:sp>
        <p:nvSpPr>
          <p:cNvPr id="1174" name="Google Shape;1174;p97"/>
          <p:cNvSpPr txBox="1"/>
          <p:nvPr/>
        </p:nvSpPr>
        <p:spPr>
          <a:xfrm>
            <a:off x="4930225" y="4504525"/>
            <a:ext cx="4213800" cy="29598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1800"/>
              </a:spcAft>
              <a:buNone/>
            </a:pPr>
            <a:r>
              <a:rPr b="1" i="1" lang="tr" sz="1100">
                <a:solidFill>
                  <a:srgbClr val="222222"/>
                </a:solidFill>
                <a:highlight>
                  <a:srgbClr val="FFFFFF"/>
                </a:highlight>
                <a:latin typeface="Times New Roman"/>
                <a:ea typeface="Times New Roman"/>
                <a:cs typeface="Times New Roman"/>
                <a:sym typeface="Times New Roman"/>
              </a:rPr>
              <a:t>Phylogenetic relationships among SARS-CoV-2 and closely related sequences for subregions of the S protein., Boni et. all, 2020</a:t>
            </a:r>
            <a:endParaRPr b="1" i="1" sz="1100">
              <a:solidFill>
                <a:srgbClr val="222222"/>
              </a:solidFill>
              <a:highlight>
                <a:srgbClr val="FFFFFF"/>
              </a:highlight>
              <a:latin typeface="Times New Roman"/>
              <a:ea typeface="Times New Roman"/>
              <a:cs typeface="Times New Roman"/>
              <a:sym typeface="Times New Roman"/>
            </a:endParaRPr>
          </a:p>
        </p:txBody>
      </p:sp>
      <p:sp>
        <p:nvSpPr>
          <p:cNvPr id="1175" name="Google Shape;1175;p97"/>
          <p:cNvSpPr txBox="1"/>
          <p:nvPr/>
        </p:nvSpPr>
        <p:spPr>
          <a:xfrm>
            <a:off x="5478675" y="630750"/>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1600">
                <a:solidFill>
                  <a:schemeClr val="dk1"/>
                </a:solidFill>
              </a:rPr>
              <a:t>S protein phylogeny</a:t>
            </a:r>
            <a:endParaRPr b="1" sz="1600">
              <a:solidFill>
                <a:schemeClr val="dk1"/>
              </a:solidFill>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98"/>
          <p:cNvSpPr txBox="1"/>
          <p:nvPr>
            <p:ph type="title"/>
          </p:nvPr>
        </p:nvSpPr>
        <p:spPr>
          <a:xfrm>
            <a:off x="5334000" y="44609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100"/>
              <a:t>From Zhou, 2020</a:t>
            </a:r>
            <a:endParaRPr sz="1100"/>
          </a:p>
        </p:txBody>
      </p:sp>
      <p:pic>
        <p:nvPicPr>
          <p:cNvPr id="1181" name="Google Shape;1181;p98"/>
          <p:cNvPicPr preferRelativeResize="0"/>
          <p:nvPr/>
        </p:nvPicPr>
        <p:blipFill>
          <a:blip r:embed="rId3">
            <a:alphaModFix/>
          </a:blip>
          <a:stretch>
            <a:fillRect/>
          </a:stretch>
        </p:blipFill>
        <p:spPr>
          <a:xfrm>
            <a:off x="76200" y="77700"/>
            <a:ext cx="5191125" cy="5065801"/>
          </a:xfrm>
          <a:prstGeom prst="rect">
            <a:avLst/>
          </a:prstGeom>
          <a:noFill/>
          <a:ln>
            <a:noFill/>
          </a:ln>
        </p:spPr>
      </p:pic>
      <p:sp>
        <p:nvSpPr>
          <p:cNvPr id="1182" name="Google Shape;1182;p98"/>
          <p:cNvSpPr txBox="1"/>
          <p:nvPr/>
        </p:nvSpPr>
        <p:spPr>
          <a:xfrm>
            <a:off x="5334000" y="777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900">
                <a:solidFill>
                  <a:srgbClr val="F3F3F3"/>
                </a:solidFill>
              </a:rPr>
              <a:t>Overall structure of the SARS-CoV-2 N-CTD. </a:t>
            </a:r>
            <a:endParaRPr sz="900">
              <a:solidFill>
                <a:srgbClr val="F3F3F3"/>
              </a:solidFill>
            </a:endParaRPr>
          </a:p>
        </p:txBody>
      </p:sp>
      <p:sp>
        <p:nvSpPr>
          <p:cNvPr id="1183" name="Google Shape;1183;p98"/>
          <p:cNvSpPr txBox="1"/>
          <p:nvPr/>
        </p:nvSpPr>
        <p:spPr>
          <a:xfrm>
            <a:off x="5568900" y="760575"/>
            <a:ext cx="3000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1600">
                <a:solidFill>
                  <a:schemeClr val="dk1"/>
                </a:solidFill>
              </a:rPr>
              <a:t>N terminal domain structure</a:t>
            </a:r>
            <a:endParaRPr b="1" sz="1600">
              <a:solidFill>
                <a:schemeClr val="dk1"/>
              </a:solidFill>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7" name="Shape 1187"/>
        <p:cNvGrpSpPr/>
        <p:nvPr/>
      </p:nvGrpSpPr>
      <p:grpSpPr>
        <a:xfrm>
          <a:off x="0" y="0"/>
          <a:ext cx="0" cy="0"/>
          <a:chOff x="0" y="0"/>
          <a:chExt cx="0" cy="0"/>
        </a:xfrm>
      </p:grpSpPr>
      <p:sp>
        <p:nvSpPr>
          <p:cNvPr id="1188" name="Google Shape;1188;p9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189" name="Google Shape;1189;p99"/>
          <p:cNvPicPr preferRelativeResize="0"/>
          <p:nvPr/>
        </p:nvPicPr>
        <p:blipFill>
          <a:blip r:embed="rId3">
            <a:alphaModFix/>
          </a:blip>
          <a:stretch>
            <a:fillRect/>
          </a:stretch>
        </p:blipFill>
        <p:spPr>
          <a:xfrm>
            <a:off x="784100" y="235600"/>
            <a:ext cx="4725424" cy="4704900"/>
          </a:xfrm>
          <a:prstGeom prst="rect">
            <a:avLst/>
          </a:prstGeom>
          <a:noFill/>
          <a:ln>
            <a:noFill/>
          </a:ln>
        </p:spPr>
      </p:pic>
      <p:sp>
        <p:nvSpPr>
          <p:cNvPr id="1190" name="Google Shape;1190;p99"/>
          <p:cNvSpPr txBox="1"/>
          <p:nvPr/>
        </p:nvSpPr>
        <p:spPr>
          <a:xfrm>
            <a:off x="6016050" y="342900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a:solidFill>
                  <a:srgbClr val="F3F3F3"/>
                </a:solidFill>
              </a:rPr>
              <a:t>Structural comparison of N-CTDs from various CoVs and oligonucleotide-binding assay of the SARS-CoV-2 N-CTD.</a:t>
            </a:r>
            <a:endParaRPr>
              <a:solidFill>
                <a:srgbClr val="F3F3F3"/>
              </a:solidFill>
            </a:endParaRPr>
          </a:p>
        </p:txBody>
      </p:sp>
      <p:sp>
        <p:nvSpPr>
          <p:cNvPr id="1191" name="Google Shape;1191;p99"/>
          <p:cNvSpPr txBox="1"/>
          <p:nvPr/>
        </p:nvSpPr>
        <p:spPr>
          <a:xfrm>
            <a:off x="6144000" y="4408725"/>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tr" sz="1100">
                <a:solidFill>
                  <a:schemeClr val="lt1"/>
                </a:solidFill>
                <a:latin typeface="Montserrat"/>
                <a:ea typeface="Montserrat"/>
                <a:cs typeface="Montserrat"/>
                <a:sym typeface="Montserrat"/>
              </a:rPr>
              <a:t>From Zhou, 2020</a:t>
            </a:r>
            <a:endParaRPr sz="1100">
              <a:solidFill>
                <a:schemeClr val="lt1"/>
              </a:solidFill>
              <a:latin typeface="Montserrat"/>
              <a:ea typeface="Montserrat"/>
              <a:cs typeface="Montserrat"/>
              <a:sym typeface="Montserrat"/>
            </a:endParaRPr>
          </a:p>
        </p:txBody>
      </p:sp>
      <p:sp>
        <p:nvSpPr>
          <p:cNvPr id="1192" name="Google Shape;1192;p99"/>
          <p:cNvSpPr txBox="1"/>
          <p:nvPr/>
        </p:nvSpPr>
        <p:spPr>
          <a:xfrm>
            <a:off x="5831800" y="1031275"/>
            <a:ext cx="3000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1600">
                <a:solidFill>
                  <a:schemeClr val="dk1"/>
                </a:solidFill>
              </a:rPr>
              <a:t>C terminal domain comparisions</a:t>
            </a:r>
            <a:endParaRPr b="1" sz="1600">
              <a:solidFill>
                <a:schemeClr val="dk1"/>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6" name="Shape 1196"/>
        <p:cNvGrpSpPr/>
        <p:nvPr/>
      </p:nvGrpSpPr>
      <p:grpSpPr>
        <a:xfrm>
          <a:off x="0" y="0"/>
          <a:ext cx="0" cy="0"/>
          <a:chOff x="0" y="0"/>
          <a:chExt cx="0" cy="0"/>
        </a:xfrm>
      </p:grpSpPr>
      <p:sp>
        <p:nvSpPr>
          <p:cNvPr id="1197" name="Google Shape;1197;p10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p:txBody>
      </p:sp>
      <p:pic>
        <p:nvPicPr>
          <p:cNvPr id="1198" name="Google Shape;1198;p100"/>
          <p:cNvPicPr preferRelativeResize="0"/>
          <p:nvPr/>
        </p:nvPicPr>
        <p:blipFill>
          <a:blip r:embed="rId3">
            <a:alphaModFix/>
          </a:blip>
          <a:stretch>
            <a:fillRect/>
          </a:stretch>
        </p:blipFill>
        <p:spPr>
          <a:xfrm>
            <a:off x="0" y="0"/>
            <a:ext cx="7372241" cy="5143501"/>
          </a:xfrm>
          <a:prstGeom prst="rect">
            <a:avLst/>
          </a:prstGeom>
          <a:noFill/>
          <a:ln>
            <a:noFill/>
          </a:ln>
        </p:spPr>
      </p:pic>
      <p:sp>
        <p:nvSpPr>
          <p:cNvPr id="1199" name="Google Shape;1199;p100"/>
          <p:cNvSpPr txBox="1"/>
          <p:nvPr/>
        </p:nvSpPr>
        <p:spPr>
          <a:xfrm>
            <a:off x="7372250" y="3676650"/>
            <a:ext cx="1771800" cy="3058500"/>
          </a:xfrm>
          <a:prstGeom prst="rect">
            <a:avLst/>
          </a:prstGeom>
          <a:noFill/>
          <a:ln>
            <a:noFill/>
          </a:ln>
        </p:spPr>
        <p:txBody>
          <a:bodyPr anchorCtr="0" anchor="t" bIns="91425" lIns="91425" spcFirstLastPara="1" rIns="91425" wrap="square" tIns="91425">
            <a:noAutofit/>
          </a:bodyPr>
          <a:lstStyle/>
          <a:p>
            <a:pPr indent="0" lvl="0" marL="0" rtl="0" algn="l">
              <a:lnSpc>
                <a:spcPct val="130000"/>
              </a:lnSpc>
              <a:spcBef>
                <a:spcPts val="0"/>
              </a:spcBef>
              <a:spcAft>
                <a:spcPts val="0"/>
              </a:spcAft>
              <a:buNone/>
            </a:pPr>
            <a:r>
              <a:t/>
            </a:r>
            <a:endParaRPr b="1" i="1" sz="1000">
              <a:solidFill>
                <a:srgbClr val="222222"/>
              </a:solidFill>
              <a:highlight>
                <a:srgbClr val="FFFFFF"/>
              </a:highlight>
              <a:latin typeface="Times New Roman"/>
              <a:ea typeface="Times New Roman"/>
              <a:cs typeface="Times New Roman"/>
              <a:sym typeface="Times New Roman"/>
            </a:endParaRPr>
          </a:p>
          <a:p>
            <a:pPr indent="0" lvl="0" marL="0" rtl="0" algn="l">
              <a:lnSpc>
                <a:spcPct val="130000"/>
              </a:lnSpc>
              <a:spcBef>
                <a:spcPts val="1800"/>
              </a:spcBef>
              <a:spcAft>
                <a:spcPts val="1800"/>
              </a:spcAft>
              <a:buNone/>
            </a:pPr>
            <a:r>
              <a:rPr b="1" i="1" lang="tr" sz="1000">
                <a:solidFill>
                  <a:srgbClr val="222222"/>
                </a:solidFill>
                <a:highlight>
                  <a:srgbClr val="FFFFFF"/>
                </a:highlight>
                <a:latin typeface="Times New Roman"/>
                <a:ea typeface="Times New Roman"/>
                <a:cs typeface="Times New Roman"/>
                <a:sym typeface="Times New Roman"/>
              </a:rPr>
              <a:t>Extended Data Fig. 1: Phylogenetic relationships in the C-terminal domain (CTD)., Boni et. all, 2020</a:t>
            </a:r>
            <a:endParaRPr b="1" i="1" sz="1000">
              <a:solidFill>
                <a:srgbClr val="222222"/>
              </a:solidFill>
              <a:highlight>
                <a:srgbClr val="FFFFFF"/>
              </a:highlight>
              <a:latin typeface="Times New Roman"/>
              <a:ea typeface="Times New Roman"/>
              <a:cs typeface="Times New Roman"/>
              <a:sym typeface="Times New Roman"/>
            </a:endParaRPr>
          </a:p>
        </p:txBody>
      </p:sp>
      <p:sp>
        <p:nvSpPr>
          <p:cNvPr id="1200" name="Google Shape;1200;p100"/>
          <p:cNvSpPr txBox="1"/>
          <p:nvPr/>
        </p:nvSpPr>
        <p:spPr>
          <a:xfrm>
            <a:off x="7372250" y="141800"/>
            <a:ext cx="16890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tr" sz="1600">
                <a:solidFill>
                  <a:schemeClr val="dk1"/>
                </a:solidFill>
              </a:rPr>
              <a:t>C terminal phylogeny</a:t>
            </a:r>
            <a:endParaRPr b="1" sz="1600">
              <a:solidFill>
                <a:schemeClr val="dk1"/>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01"/>
          <p:cNvSpPr txBox="1"/>
          <p:nvPr>
            <p:ph type="title"/>
          </p:nvPr>
        </p:nvSpPr>
        <p:spPr>
          <a:xfrm>
            <a:off x="932975" y="472900"/>
            <a:ext cx="8520600" cy="62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Climate Change &amp; Urbanism and COVID-19</a:t>
            </a:r>
            <a:endParaRPr/>
          </a:p>
        </p:txBody>
      </p:sp>
      <p:sp>
        <p:nvSpPr>
          <p:cNvPr id="1206" name="Google Shape;1206;p101"/>
          <p:cNvSpPr txBox="1"/>
          <p:nvPr>
            <p:ph idx="1" type="body"/>
          </p:nvPr>
        </p:nvSpPr>
        <p:spPr>
          <a:xfrm>
            <a:off x="315525" y="4014500"/>
            <a:ext cx="3855000" cy="623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i="1" lang="tr" sz="1000">
                <a:solidFill>
                  <a:srgbClr val="FFFFFF"/>
                </a:solidFill>
                <a:latin typeface="Lato"/>
                <a:ea typeface="Lato"/>
                <a:cs typeface="Lato"/>
                <a:sym typeface="Lato"/>
              </a:rPr>
              <a:t>C3S has built an app that explores the potential impact of temperature and humidity on COVID-19 deaths. From Copernicus Climate Change Service</a:t>
            </a:r>
            <a:endParaRPr i="1" sz="800">
              <a:solidFill>
                <a:srgbClr val="FFFFFF"/>
              </a:solidFill>
            </a:endParaRPr>
          </a:p>
        </p:txBody>
      </p:sp>
      <p:pic>
        <p:nvPicPr>
          <p:cNvPr id="1207" name="Google Shape;1207;p101"/>
          <p:cNvPicPr preferRelativeResize="0"/>
          <p:nvPr/>
        </p:nvPicPr>
        <p:blipFill>
          <a:blip r:embed="rId3">
            <a:alphaModFix/>
          </a:blip>
          <a:stretch>
            <a:fillRect/>
          </a:stretch>
        </p:blipFill>
        <p:spPr>
          <a:xfrm>
            <a:off x="315525" y="1717500"/>
            <a:ext cx="3952875" cy="2231826"/>
          </a:xfrm>
          <a:prstGeom prst="rect">
            <a:avLst/>
          </a:prstGeom>
          <a:noFill/>
          <a:ln>
            <a:noFill/>
          </a:ln>
        </p:spPr>
      </p:pic>
      <p:pic>
        <p:nvPicPr>
          <p:cNvPr id="1208" name="Google Shape;1208;p101"/>
          <p:cNvPicPr preferRelativeResize="0"/>
          <p:nvPr/>
        </p:nvPicPr>
        <p:blipFill>
          <a:blip r:embed="rId4">
            <a:alphaModFix/>
          </a:blip>
          <a:stretch>
            <a:fillRect/>
          </a:stretch>
        </p:blipFill>
        <p:spPr>
          <a:xfrm>
            <a:off x="4689378" y="1309875"/>
            <a:ext cx="4336150" cy="3605725"/>
          </a:xfrm>
          <a:prstGeom prst="rect">
            <a:avLst/>
          </a:prstGeom>
          <a:noFill/>
          <a:ln>
            <a:noFill/>
          </a:ln>
        </p:spPr>
      </p:pic>
      <p:sp>
        <p:nvSpPr>
          <p:cNvPr id="1209" name="Google Shape;1209;p101"/>
          <p:cNvSpPr txBox="1"/>
          <p:nvPr/>
        </p:nvSpPr>
        <p:spPr>
          <a:xfrm>
            <a:off x="7955850" y="894200"/>
            <a:ext cx="973500" cy="37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i="1" lang="tr" sz="1100">
                <a:solidFill>
                  <a:schemeClr val="lt2"/>
                </a:solidFill>
                <a:latin typeface="Source Sans Pro"/>
                <a:ea typeface="Source Sans Pro"/>
                <a:cs typeface="Source Sans Pro"/>
                <a:sym typeface="Source Sans Pro"/>
              </a:rPr>
              <a:t>Sharifi, 2020</a:t>
            </a:r>
            <a:endParaRPr i="1" sz="1100">
              <a:solidFill>
                <a:schemeClr val="lt2"/>
              </a:solidFill>
              <a:latin typeface="Source Sans Pro"/>
              <a:ea typeface="Source Sans Pro"/>
              <a:cs typeface="Source Sans Pro"/>
              <a:sym typeface="Source Sans Pro"/>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3" name="Shape 1213"/>
        <p:cNvGrpSpPr/>
        <p:nvPr/>
      </p:nvGrpSpPr>
      <p:grpSpPr>
        <a:xfrm>
          <a:off x="0" y="0"/>
          <a:ext cx="0" cy="0"/>
          <a:chOff x="0" y="0"/>
          <a:chExt cx="0" cy="0"/>
        </a:xfrm>
      </p:grpSpPr>
      <p:sp>
        <p:nvSpPr>
          <p:cNvPr id="1214" name="Google Shape;1214;p10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tr"/>
              <a:t>Challenges deep-dive</a:t>
            </a:r>
            <a:endParaRPr/>
          </a:p>
        </p:txBody>
      </p:sp>
      <p:sp>
        <p:nvSpPr>
          <p:cNvPr id="1215" name="Google Shape;1215;p102"/>
          <p:cNvSpPr/>
          <p:nvPr/>
        </p:nvSpPr>
        <p:spPr>
          <a:xfrm>
            <a:off x="432350" y="1304875"/>
            <a:ext cx="2469300" cy="607800"/>
          </a:xfrm>
          <a:prstGeom prst="homePlate">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16" name="Google Shape;1216;p102"/>
          <p:cNvSpPr txBox="1"/>
          <p:nvPr>
            <p:ph idx="4294967295" type="body"/>
          </p:nvPr>
        </p:nvSpPr>
        <p:spPr>
          <a:xfrm>
            <a:off x="432350" y="1451576"/>
            <a:ext cx="2257200" cy="314400"/>
          </a:xfrm>
          <a:prstGeom prst="rect">
            <a:avLst/>
          </a:prstGeom>
        </p:spPr>
        <p:txBody>
          <a:bodyPr anchorCtr="0" anchor="ctr"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tr">
                <a:solidFill>
                  <a:schemeClr val="lt1"/>
                </a:solidFill>
              </a:rPr>
              <a:t>Challenge 1</a:t>
            </a:r>
            <a:endParaRPr>
              <a:solidFill>
                <a:schemeClr val="lt1"/>
              </a:solidFill>
            </a:endParaRPr>
          </a:p>
        </p:txBody>
      </p:sp>
      <p:sp>
        <p:nvSpPr>
          <p:cNvPr id="1217" name="Google Shape;1217;p102"/>
          <p:cNvSpPr txBox="1"/>
          <p:nvPr>
            <p:ph idx="4294967295" type="body"/>
          </p:nvPr>
        </p:nvSpPr>
        <p:spPr>
          <a:xfrm>
            <a:off x="432350" y="1918175"/>
            <a:ext cx="2471700" cy="265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tr" sz="1600"/>
              <a:t>Microbial Circulations</a:t>
            </a:r>
            <a:endParaRPr b="1" i="1" sz="1600"/>
          </a:p>
          <a:p>
            <a:pPr indent="0" lvl="0" marL="0" rtl="0" algn="l">
              <a:spcBef>
                <a:spcPts val="800"/>
              </a:spcBef>
              <a:spcAft>
                <a:spcPts val="800"/>
              </a:spcAft>
              <a:buNone/>
            </a:pPr>
            <a:r>
              <a:rPr lang="tr" sz="1600"/>
              <a:t>Example: SARS-CoV-2 </a:t>
            </a:r>
            <a:endParaRPr sz="1600"/>
          </a:p>
        </p:txBody>
      </p:sp>
      <p:sp>
        <p:nvSpPr>
          <p:cNvPr id="1218" name="Google Shape;1218;p102"/>
          <p:cNvSpPr/>
          <p:nvPr/>
        </p:nvSpPr>
        <p:spPr>
          <a:xfrm>
            <a:off x="3044777"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19" name="Google Shape;1219;p102"/>
          <p:cNvSpPr txBox="1"/>
          <p:nvPr>
            <p:ph idx="4294967295" type="body"/>
          </p:nvPr>
        </p:nvSpPr>
        <p:spPr>
          <a:xfrm>
            <a:off x="3336150" y="1451576"/>
            <a:ext cx="2257200" cy="314400"/>
          </a:xfrm>
          <a:prstGeom prst="rect">
            <a:avLst/>
          </a:prstGeom>
        </p:spPr>
        <p:txBody>
          <a:bodyPr anchorCtr="0" anchor="ctr"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tr">
                <a:solidFill>
                  <a:schemeClr val="lt1"/>
                </a:solidFill>
              </a:rPr>
              <a:t>Challenge 2</a:t>
            </a:r>
            <a:endParaRPr>
              <a:solidFill>
                <a:schemeClr val="lt1"/>
              </a:solidFill>
            </a:endParaRPr>
          </a:p>
        </p:txBody>
      </p:sp>
      <p:sp>
        <p:nvSpPr>
          <p:cNvPr id="1220" name="Google Shape;1220;p102"/>
          <p:cNvSpPr txBox="1"/>
          <p:nvPr>
            <p:ph idx="4294967295" type="body"/>
          </p:nvPr>
        </p:nvSpPr>
        <p:spPr>
          <a:xfrm>
            <a:off x="3031346" y="1918175"/>
            <a:ext cx="2471700" cy="265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tr" sz="1600"/>
              <a:t>Food</a:t>
            </a:r>
            <a:endParaRPr b="1" i="1" sz="1600"/>
          </a:p>
          <a:p>
            <a:pPr indent="0" lvl="0" marL="0" rtl="0" algn="l">
              <a:spcBef>
                <a:spcPts val="800"/>
              </a:spcBef>
              <a:spcAft>
                <a:spcPts val="800"/>
              </a:spcAft>
              <a:buNone/>
            </a:pPr>
            <a:r>
              <a:rPr lang="tr" sz="1600"/>
              <a:t>Example: Pakistan</a:t>
            </a:r>
            <a:endParaRPr sz="1600"/>
          </a:p>
        </p:txBody>
      </p:sp>
      <p:sp>
        <p:nvSpPr>
          <p:cNvPr id="1221" name="Google Shape;1221;p102"/>
          <p:cNvSpPr/>
          <p:nvPr/>
        </p:nvSpPr>
        <p:spPr>
          <a:xfrm>
            <a:off x="5948502" y="1304875"/>
            <a:ext cx="2760600" cy="607800"/>
          </a:xfrm>
          <a:prstGeom prst="chevron">
            <a:avLst>
              <a:gd fmla="val 50000" name="adj"/>
            </a:avLst>
          </a:prstGeom>
          <a:solidFill>
            <a:schemeClr val="dk1"/>
          </a:solidFill>
          <a:ln>
            <a:noFill/>
          </a:ln>
        </p:spPr>
        <p:txBody>
          <a:bodyPr anchorCtr="0" anchor="ctr" bIns="121875" lIns="121875" spcFirstLastPara="1" rIns="121875" wrap="square" tIns="121875">
            <a:noAutofit/>
          </a:bodyPr>
          <a:lstStyle/>
          <a:p>
            <a:pPr indent="0" lvl="0" marL="0" rtl="0" algn="l">
              <a:spcBef>
                <a:spcPts val="0"/>
              </a:spcBef>
              <a:spcAft>
                <a:spcPts val="0"/>
              </a:spcAft>
              <a:buNone/>
            </a:pPr>
            <a:r>
              <a:t/>
            </a:r>
            <a:endParaRPr/>
          </a:p>
        </p:txBody>
      </p:sp>
      <p:sp>
        <p:nvSpPr>
          <p:cNvPr id="1222" name="Google Shape;1222;p102"/>
          <p:cNvSpPr txBox="1"/>
          <p:nvPr>
            <p:ph idx="4294967295" type="body"/>
          </p:nvPr>
        </p:nvSpPr>
        <p:spPr>
          <a:xfrm>
            <a:off x="6254233" y="1451576"/>
            <a:ext cx="2257200" cy="314400"/>
          </a:xfrm>
          <a:prstGeom prst="rect">
            <a:avLst/>
          </a:prstGeom>
        </p:spPr>
        <p:txBody>
          <a:bodyPr anchorCtr="0" anchor="ctr"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tr">
                <a:solidFill>
                  <a:schemeClr val="lt1"/>
                </a:solidFill>
              </a:rPr>
              <a:t>Challenge 3</a:t>
            </a:r>
            <a:endParaRPr>
              <a:solidFill>
                <a:schemeClr val="lt1"/>
              </a:solidFill>
            </a:endParaRPr>
          </a:p>
        </p:txBody>
      </p:sp>
      <p:sp>
        <p:nvSpPr>
          <p:cNvPr id="1223" name="Google Shape;1223;p102"/>
          <p:cNvSpPr txBox="1"/>
          <p:nvPr>
            <p:ph idx="4294967295" type="body"/>
          </p:nvPr>
        </p:nvSpPr>
        <p:spPr>
          <a:xfrm>
            <a:off x="5949426" y="1918175"/>
            <a:ext cx="2471700" cy="2650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i="1" lang="tr" sz="1600"/>
              <a:t>Energy</a:t>
            </a:r>
            <a:endParaRPr b="1" i="1" sz="1600"/>
          </a:p>
          <a:p>
            <a:pPr indent="0" lvl="0" marL="0" rtl="0" algn="l">
              <a:spcBef>
                <a:spcPts val="800"/>
              </a:spcBef>
              <a:spcAft>
                <a:spcPts val="800"/>
              </a:spcAft>
              <a:buNone/>
            </a:pPr>
            <a:r>
              <a:rPr lang="tr" sz="1600"/>
              <a:t>Example: Philippines </a:t>
            </a:r>
            <a:endParaRPr sz="1600"/>
          </a:p>
        </p:txBody>
      </p:sp>
      <p:pic>
        <p:nvPicPr>
          <p:cNvPr id="1224" name="Google Shape;1224;p102"/>
          <p:cNvPicPr preferRelativeResize="0"/>
          <p:nvPr/>
        </p:nvPicPr>
        <p:blipFill>
          <a:blip r:embed="rId3">
            <a:alphaModFix/>
          </a:blip>
          <a:stretch>
            <a:fillRect/>
          </a:stretch>
        </p:blipFill>
        <p:spPr>
          <a:xfrm>
            <a:off x="256850" y="2809768"/>
            <a:ext cx="2760602" cy="1558657"/>
          </a:xfrm>
          <a:prstGeom prst="rect">
            <a:avLst/>
          </a:prstGeom>
          <a:noFill/>
          <a:ln>
            <a:noFill/>
          </a:ln>
        </p:spPr>
      </p:pic>
      <p:sp>
        <p:nvSpPr>
          <p:cNvPr id="1225" name="Google Shape;1225;p102"/>
          <p:cNvSpPr txBox="1"/>
          <p:nvPr/>
        </p:nvSpPr>
        <p:spPr>
          <a:xfrm>
            <a:off x="152400" y="4492775"/>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i="1" lang="tr" sz="1000">
                <a:solidFill>
                  <a:srgbClr val="FFFFFF"/>
                </a:solidFill>
                <a:latin typeface="Lato"/>
                <a:ea typeface="Lato"/>
                <a:cs typeface="Lato"/>
                <a:sym typeface="Lato"/>
              </a:rPr>
              <a:t> From Copernicus Climate Change Service</a:t>
            </a:r>
            <a:endParaRPr i="1" sz="800">
              <a:solidFill>
                <a:srgbClr val="FFFFFF"/>
              </a:solidFill>
              <a:latin typeface="Source Sans Pro"/>
              <a:ea typeface="Source Sans Pro"/>
              <a:cs typeface="Source Sans Pro"/>
              <a:sym typeface="Source Sans Pro"/>
            </a:endParaRPr>
          </a:p>
        </p:txBody>
      </p:sp>
      <p:pic>
        <p:nvPicPr>
          <p:cNvPr id="1226" name="Google Shape;1226;p102"/>
          <p:cNvPicPr preferRelativeResize="0"/>
          <p:nvPr/>
        </p:nvPicPr>
        <p:blipFill>
          <a:blip r:embed="rId4">
            <a:alphaModFix/>
          </a:blip>
          <a:stretch>
            <a:fillRect/>
          </a:stretch>
        </p:blipFill>
        <p:spPr>
          <a:xfrm>
            <a:off x="3044775" y="2809778"/>
            <a:ext cx="3000000" cy="1688409"/>
          </a:xfrm>
          <a:prstGeom prst="rect">
            <a:avLst/>
          </a:prstGeom>
          <a:noFill/>
          <a:ln>
            <a:noFill/>
          </a:ln>
        </p:spPr>
      </p:pic>
      <p:pic>
        <p:nvPicPr>
          <p:cNvPr id="1227" name="Google Shape;1227;p102"/>
          <p:cNvPicPr preferRelativeResize="0"/>
          <p:nvPr/>
        </p:nvPicPr>
        <p:blipFill>
          <a:blip r:embed="rId5">
            <a:alphaModFix/>
          </a:blip>
          <a:stretch>
            <a:fillRect/>
          </a:stretch>
        </p:blipFill>
        <p:spPr>
          <a:xfrm>
            <a:off x="6074975" y="2814650"/>
            <a:ext cx="2840426" cy="1688400"/>
          </a:xfrm>
          <a:prstGeom prst="rect">
            <a:avLst/>
          </a:prstGeom>
          <a:noFill/>
          <a:ln>
            <a:noFill/>
          </a:ln>
        </p:spPr>
      </p:pic>
      <p:sp>
        <p:nvSpPr>
          <p:cNvPr id="1228" name="Google Shape;1228;p102"/>
          <p:cNvSpPr txBox="1"/>
          <p:nvPr/>
        </p:nvSpPr>
        <p:spPr>
          <a:xfrm>
            <a:off x="6067425" y="4533900"/>
            <a:ext cx="3000000" cy="3000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i="1" lang="tr" sz="1000">
                <a:solidFill>
                  <a:srgbClr val="FFFFFF"/>
                </a:solidFill>
                <a:latin typeface="Lato"/>
                <a:ea typeface="Lato"/>
                <a:cs typeface="Lato"/>
                <a:sym typeface="Lato"/>
              </a:rPr>
              <a:t> From USAID</a:t>
            </a:r>
            <a:endParaRPr>
              <a:solidFill>
                <a:srgbClr val="FFFFF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2" name="Shape 1232"/>
        <p:cNvGrpSpPr/>
        <p:nvPr/>
      </p:nvGrpSpPr>
      <p:grpSpPr>
        <a:xfrm>
          <a:off x="0" y="0"/>
          <a:ext cx="0" cy="0"/>
          <a:chOff x="0" y="0"/>
          <a:chExt cx="0" cy="0"/>
        </a:xfrm>
      </p:grpSpPr>
      <p:sp>
        <p:nvSpPr>
          <p:cNvPr id="1233" name="Google Shape;1233;p10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sz="1350">
                <a:solidFill>
                  <a:srgbClr val="222222"/>
                </a:solidFill>
                <a:highlight>
                  <a:srgbClr val="FFFFFF"/>
                </a:highlight>
                <a:latin typeface="Roboto"/>
                <a:ea typeface="Roboto"/>
                <a:cs typeface="Roboto"/>
                <a:sym typeface="Roboto"/>
              </a:rPr>
              <a:t> B.1.1.7</a:t>
            </a:r>
            <a:endParaRPr/>
          </a:p>
        </p:txBody>
      </p:sp>
      <p:pic>
        <p:nvPicPr>
          <p:cNvPr id="1234" name="Google Shape;1234;p103"/>
          <p:cNvPicPr preferRelativeResize="0"/>
          <p:nvPr/>
        </p:nvPicPr>
        <p:blipFill>
          <a:blip r:embed="rId3">
            <a:alphaModFix/>
          </a:blip>
          <a:stretch>
            <a:fillRect/>
          </a:stretch>
        </p:blipFill>
        <p:spPr>
          <a:xfrm>
            <a:off x="448900" y="854613"/>
            <a:ext cx="3387331" cy="3820975"/>
          </a:xfrm>
          <a:prstGeom prst="rect">
            <a:avLst/>
          </a:prstGeom>
          <a:noFill/>
          <a:ln>
            <a:noFill/>
          </a:ln>
        </p:spPr>
      </p:pic>
      <p:pic>
        <p:nvPicPr>
          <p:cNvPr id="1235" name="Google Shape;1235;p103"/>
          <p:cNvPicPr preferRelativeResize="0"/>
          <p:nvPr/>
        </p:nvPicPr>
        <p:blipFill>
          <a:blip r:embed="rId4">
            <a:alphaModFix/>
          </a:blip>
          <a:stretch>
            <a:fillRect/>
          </a:stretch>
        </p:blipFill>
        <p:spPr>
          <a:xfrm>
            <a:off x="3975756" y="1770150"/>
            <a:ext cx="5002967" cy="198992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3"/>
          <p:cNvSpPr txBox="1"/>
          <p:nvPr>
            <p:ph idx="2" type="title"/>
          </p:nvPr>
        </p:nvSpPr>
        <p:spPr>
          <a:xfrm>
            <a:off x="1297500" y="459512"/>
            <a:ext cx="1851600" cy="1122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Introduction:</a:t>
            </a:r>
            <a:endParaRPr/>
          </a:p>
          <a:p>
            <a:pPr indent="0" lvl="0" marL="0" rtl="0" algn="l">
              <a:spcBef>
                <a:spcPts val="0"/>
              </a:spcBef>
              <a:spcAft>
                <a:spcPts val="0"/>
              </a:spcAft>
              <a:buNone/>
            </a:pPr>
            <a:r>
              <a:rPr lang="tr"/>
              <a:t>Theoretical Background</a:t>
            </a:r>
            <a:endParaRPr sz="1000"/>
          </a:p>
        </p:txBody>
      </p:sp>
      <p:pic>
        <p:nvPicPr>
          <p:cNvPr id="187" name="Google Shape;187;p23"/>
          <p:cNvPicPr preferRelativeResize="0"/>
          <p:nvPr/>
        </p:nvPicPr>
        <p:blipFill>
          <a:blip r:embed="rId3">
            <a:alphaModFix/>
          </a:blip>
          <a:stretch>
            <a:fillRect/>
          </a:stretch>
        </p:blipFill>
        <p:spPr>
          <a:xfrm>
            <a:off x="-1365975" y="0"/>
            <a:ext cx="2503274" cy="1316974"/>
          </a:xfrm>
          <a:prstGeom prst="rect">
            <a:avLst/>
          </a:prstGeom>
          <a:noFill/>
          <a:ln>
            <a:noFill/>
          </a:ln>
        </p:spPr>
      </p:pic>
      <p:sp>
        <p:nvSpPr>
          <p:cNvPr id="188" name="Google Shape;188;p23"/>
          <p:cNvSpPr txBox="1"/>
          <p:nvPr/>
        </p:nvSpPr>
        <p:spPr>
          <a:xfrm>
            <a:off x="812150" y="4416275"/>
            <a:ext cx="3700500" cy="3540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t/>
            </a:r>
            <a:endParaRPr sz="1100">
              <a:solidFill>
                <a:srgbClr val="000000"/>
              </a:solidFill>
            </a:endParaRPr>
          </a:p>
        </p:txBody>
      </p:sp>
      <p:sp>
        <p:nvSpPr>
          <p:cNvPr id="189" name="Google Shape;189;p23"/>
          <p:cNvSpPr txBox="1"/>
          <p:nvPr/>
        </p:nvSpPr>
        <p:spPr>
          <a:xfrm>
            <a:off x="812150" y="2141550"/>
            <a:ext cx="45369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tr" sz="2000"/>
              <a:t>SARS-CoV-2 </a:t>
            </a:r>
            <a:endParaRPr sz="2000">
              <a:solidFill>
                <a:srgbClr val="000000"/>
              </a:solidFill>
            </a:endParaRPr>
          </a:p>
        </p:txBody>
      </p:sp>
      <p:cxnSp>
        <p:nvCxnSpPr>
          <p:cNvPr id="190" name="Google Shape;190;p23"/>
          <p:cNvCxnSpPr/>
          <p:nvPr/>
        </p:nvCxnSpPr>
        <p:spPr>
          <a:xfrm flipH="1" rot="10800000">
            <a:off x="2636700" y="2390750"/>
            <a:ext cx="1379400" cy="23400"/>
          </a:xfrm>
          <a:prstGeom prst="straightConnector1">
            <a:avLst/>
          </a:prstGeom>
          <a:noFill/>
          <a:ln cap="flat" cmpd="sng" w="9525">
            <a:solidFill>
              <a:schemeClr val="dk2"/>
            </a:solidFill>
            <a:prstDash val="solid"/>
            <a:round/>
            <a:headEnd len="med" w="med" type="none"/>
            <a:tailEnd len="med" w="med" type="triangle"/>
          </a:ln>
        </p:spPr>
      </p:cxnSp>
      <p:sp>
        <p:nvSpPr>
          <p:cNvPr id="191" name="Google Shape;191;p23"/>
          <p:cNvSpPr txBox="1"/>
          <p:nvPr/>
        </p:nvSpPr>
        <p:spPr>
          <a:xfrm>
            <a:off x="4080150" y="2133800"/>
            <a:ext cx="30000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tr" sz="2000">
                <a:solidFill>
                  <a:schemeClr val="dk1"/>
                </a:solidFill>
              </a:rPr>
              <a:t>Variants of the virus</a:t>
            </a:r>
            <a:endParaRPr sz="2000">
              <a:solidFill>
                <a:schemeClr val="dk1"/>
              </a:solidFill>
            </a:endParaRPr>
          </a:p>
        </p:txBody>
      </p:sp>
      <p:sp>
        <p:nvSpPr>
          <p:cNvPr id="192" name="Google Shape;192;p23"/>
          <p:cNvSpPr txBox="1"/>
          <p:nvPr/>
        </p:nvSpPr>
        <p:spPr>
          <a:xfrm>
            <a:off x="812150" y="2979750"/>
            <a:ext cx="45369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tr" sz="2000"/>
              <a:t>Spike protein</a:t>
            </a:r>
            <a:endParaRPr sz="2000">
              <a:solidFill>
                <a:srgbClr val="000000"/>
              </a:solidFill>
            </a:endParaRPr>
          </a:p>
        </p:txBody>
      </p:sp>
      <p:cxnSp>
        <p:nvCxnSpPr>
          <p:cNvPr id="193" name="Google Shape;193;p23"/>
          <p:cNvCxnSpPr/>
          <p:nvPr/>
        </p:nvCxnSpPr>
        <p:spPr>
          <a:xfrm flipH="1" rot="10800000">
            <a:off x="2636700" y="3228950"/>
            <a:ext cx="1379400" cy="23400"/>
          </a:xfrm>
          <a:prstGeom prst="straightConnector1">
            <a:avLst/>
          </a:prstGeom>
          <a:noFill/>
          <a:ln cap="flat" cmpd="sng" w="9525">
            <a:solidFill>
              <a:schemeClr val="dk2"/>
            </a:solidFill>
            <a:prstDash val="solid"/>
            <a:round/>
            <a:headEnd len="med" w="med" type="none"/>
            <a:tailEnd len="med" w="med" type="triangle"/>
          </a:ln>
        </p:spPr>
      </p:cxnSp>
      <p:sp>
        <p:nvSpPr>
          <p:cNvPr id="194" name="Google Shape;194;p23"/>
          <p:cNvSpPr txBox="1"/>
          <p:nvPr/>
        </p:nvSpPr>
        <p:spPr>
          <a:xfrm>
            <a:off x="4080150" y="2972000"/>
            <a:ext cx="4780800" cy="4926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tr" sz="2000">
                <a:solidFill>
                  <a:schemeClr val="dk1"/>
                </a:solidFill>
              </a:rPr>
              <a:t>Mutants </a:t>
            </a:r>
            <a:r>
              <a:rPr lang="tr" sz="2000">
                <a:solidFill>
                  <a:schemeClr val="dk1"/>
                </a:solidFill>
              </a:rPr>
              <a:t>of the Spike protein</a:t>
            </a:r>
            <a:endParaRPr sz="2000">
              <a:solidFill>
                <a:schemeClr val="dk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10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241" name="Google Shape;1241;p104"/>
          <p:cNvPicPr preferRelativeResize="0"/>
          <p:nvPr/>
        </p:nvPicPr>
        <p:blipFill>
          <a:blip r:embed="rId3">
            <a:alphaModFix/>
          </a:blip>
          <a:stretch>
            <a:fillRect/>
          </a:stretch>
        </p:blipFill>
        <p:spPr>
          <a:xfrm>
            <a:off x="152400" y="1170125"/>
            <a:ext cx="8839201" cy="331762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5" name="Shape 1245"/>
        <p:cNvGrpSpPr/>
        <p:nvPr/>
      </p:nvGrpSpPr>
      <p:grpSpPr>
        <a:xfrm>
          <a:off x="0" y="0"/>
          <a:ext cx="0" cy="0"/>
          <a:chOff x="0" y="0"/>
          <a:chExt cx="0" cy="0"/>
        </a:xfrm>
      </p:grpSpPr>
      <p:sp>
        <p:nvSpPr>
          <p:cNvPr id="1246" name="Google Shape;1246;p10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247" name="Google Shape;1247;p105"/>
          <p:cNvPicPr preferRelativeResize="0"/>
          <p:nvPr/>
        </p:nvPicPr>
        <p:blipFill>
          <a:blip r:embed="rId3">
            <a:alphaModFix/>
          </a:blip>
          <a:stretch>
            <a:fillRect/>
          </a:stretch>
        </p:blipFill>
        <p:spPr>
          <a:xfrm>
            <a:off x="152400" y="1170125"/>
            <a:ext cx="8839201" cy="169345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1" name="Shape 1251"/>
        <p:cNvGrpSpPr/>
        <p:nvPr/>
      </p:nvGrpSpPr>
      <p:grpSpPr>
        <a:xfrm>
          <a:off x="0" y="0"/>
          <a:ext cx="0" cy="0"/>
          <a:chOff x="0" y="0"/>
          <a:chExt cx="0" cy="0"/>
        </a:xfrm>
      </p:grpSpPr>
      <p:sp>
        <p:nvSpPr>
          <p:cNvPr id="1252" name="Google Shape;1252;p10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253" name="Google Shape;1253;p106"/>
          <p:cNvPicPr preferRelativeResize="0"/>
          <p:nvPr/>
        </p:nvPicPr>
        <p:blipFill>
          <a:blip r:embed="rId3">
            <a:alphaModFix/>
          </a:blip>
          <a:stretch>
            <a:fillRect/>
          </a:stretch>
        </p:blipFill>
        <p:spPr>
          <a:xfrm>
            <a:off x="152400" y="1170125"/>
            <a:ext cx="8839200" cy="3089272"/>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7" name="Shape 1257"/>
        <p:cNvGrpSpPr/>
        <p:nvPr/>
      </p:nvGrpSpPr>
      <p:grpSpPr>
        <a:xfrm>
          <a:off x="0" y="0"/>
          <a:ext cx="0" cy="0"/>
          <a:chOff x="0" y="0"/>
          <a:chExt cx="0" cy="0"/>
        </a:xfrm>
      </p:grpSpPr>
      <p:sp>
        <p:nvSpPr>
          <p:cNvPr id="1258" name="Google Shape;1258;p10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259" name="Google Shape;1259;p107"/>
          <p:cNvPicPr preferRelativeResize="0"/>
          <p:nvPr/>
        </p:nvPicPr>
        <p:blipFill>
          <a:blip r:embed="rId3">
            <a:alphaModFix/>
          </a:blip>
          <a:stretch>
            <a:fillRect/>
          </a:stretch>
        </p:blipFill>
        <p:spPr>
          <a:xfrm>
            <a:off x="1447800" y="76200"/>
            <a:ext cx="5845021" cy="4991099"/>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3" name="Shape 1263"/>
        <p:cNvGrpSpPr/>
        <p:nvPr/>
      </p:nvGrpSpPr>
      <p:grpSpPr>
        <a:xfrm>
          <a:off x="0" y="0"/>
          <a:ext cx="0" cy="0"/>
          <a:chOff x="0" y="0"/>
          <a:chExt cx="0" cy="0"/>
        </a:xfrm>
      </p:grpSpPr>
      <p:sp>
        <p:nvSpPr>
          <p:cNvPr id="1264" name="Google Shape;1264;p10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265" name="Google Shape;1265;p108"/>
          <p:cNvPicPr preferRelativeResize="0"/>
          <p:nvPr/>
        </p:nvPicPr>
        <p:blipFill>
          <a:blip r:embed="rId3">
            <a:alphaModFix/>
          </a:blip>
          <a:stretch>
            <a:fillRect/>
          </a:stretch>
        </p:blipFill>
        <p:spPr>
          <a:xfrm>
            <a:off x="990600" y="51750"/>
            <a:ext cx="6912150" cy="4939349"/>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0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pic>
        <p:nvPicPr>
          <p:cNvPr id="1271" name="Google Shape;1271;p109"/>
          <p:cNvPicPr preferRelativeResize="0"/>
          <p:nvPr/>
        </p:nvPicPr>
        <p:blipFill>
          <a:blip r:embed="rId3">
            <a:alphaModFix/>
          </a:blip>
          <a:stretch>
            <a:fillRect/>
          </a:stretch>
        </p:blipFill>
        <p:spPr>
          <a:xfrm rot="-5400000">
            <a:off x="1834708" y="-512183"/>
            <a:ext cx="4332500" cy="6029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